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0" r:id="rId1"/>
  </p:sldMasterIdLst>
  <p:notesMasterIdLst>
    <p:notesMasterId r:id="rId20"/>
  </p:notesMasterIdLst>
  <p:sldIdLst>
    <p:sldId id="256" r:id="rId2"/>
    <p:sldId id="257" r:id="rId3"/>
    <p:sldId id="259" r:id="rId4"/>
    <p:sldId id="273" r:id="rId5"/>
    <p:sldId id="260" r:id="rId6"/>
    <p:sldId id="261" r:id="rId7"/>
    <p:sldId id="258" r:id="rId8"/>
    <p:sldId id="262" r:id="rId9"/>
    <p:sldId id="263" r:id="rId10"/>
    <p:sldId id="264" r:id="rId11"/>
    <p:sldId id="274" r:id="rId12"/>
    <p:sldId id="269" r:id="rId13"/>
    <p:sldId id="270" r:id="rId14"/>
    <p:sldId id="271" r:id="rId15"/>
    <p:sldId id="272" r:id="rId16"/>
    <p:sldId id="268" r:id="rId17"/>
    <p:sldId id="278" r:id="rId18"/>
    <p:sldId id="277" r:id="rId1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ierre Hautecoeur" initials="PH" lastIdx="4" clrIdx="0">
    <p:extLst>
      <p:ext uri="{19B8F6BF-5375-455C-9EA6-DF929625EA0E}">
        <p15:presenceInfo xmlns:p15="http://schemas.microsoft.com/office/powerpoint/2012/main" userId="a8486a25c4e92a2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6" autoAdjust="0"/>
    <p:restoredTop sz="94125" autoAdjust="0"/>
  </p:normalViewPr>
  <p:slideViewPr>
    <p:cSldViewPr snapToGrid="0">
      <p:cViewPr varScale="1">
        <p:scale>
          <a:sx n="66" d="100"/>
          <a:sy n="66" d="100"/>
        </p:scale>
        <p:origin x="632" y="40"/>
      </p:cViewPr>
      <p:guideLst/>
    </p:cSldViewPr>
  </p:slideViewPr>
  <p:notesTextViewPr>
    <p:cViewPr>
      <p:scale>
        <a:sx n="1" d="1"/>
        <a:sy n="1" d="1"/>
      </p:scale>
      <p:origin x="0" y="0"/>
    </p:cViewPr>
  </p:notesTextViewPr>
  <p:notesViewPr>
    <p:cSldViewPr snapToGrid="0">
      <p:cViewPr varScale="1">
        <p:scale>
          <a:sx n="53" d="100"/>
          <a:sy n="53" d="100"/>
        </p:scale>
        <p:origin x="2648"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6-04-18T21:08:08.560" idx="4">
    <p:pos x="10" y="10"/>
    <p:text>chanter</p:text>
    <p:extLst>
      <p:ext uri="{C676402C-5697-4E1C-873F-D02D1690AC5C}">
        <p15:threadingInfo xmlns:p15="http://schemas.microsoft.com/office/powerpoint/2012/main" timeZoneBias="-120"/>
      </p:ext>
    </p:extLst>
  </p:cm>
</p:cmLst>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9E3763-ABBE-4185-AC78-77887FDA83F6}" type="datetimeFigureOut">
              <a:rPr lang="fr-FR" smtClean="0"/>
              <a:t>08/07/2016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409974-0097-4566-B30D-C4931D9ED486}" type="slidenum">
              <a:rPr lang="fr-FR" smtClean="0"/>
              <a:t>‹N°›</a:t>
            </a:fld>
            <a:endParaRPr lang="fr-FR"/>
          </a:p>
        </p:txBody>
      </p:sp>
    </p:spTree>
    <p:extLst>
      <p:ext uri="{BB962C8B-B14F-4D97-AF65-F5344CB8AC3E}">
        <p14:creationId xmlns:p14="http://schemas.microsoft.com/office/powerpoint/2010/main" val="336930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3409974-0097-4566-B30D-C4931D9ED486}" type="slidenum">
              <a:rPr lang="fr-FR" smtClean="0"/>
              <a:t>1</a:t>
            </a:fld>
            <a:endParaRPr lang="fr-FR"/>
          </a:p>
        </p:txBody>
      </p:sp>
    </p:spTree>
    <p:extLst>
      <p:ext uri="{BB962C8B-B14F-4D97-AF65-F5344CB8AC3E}">
        <p14:creationId xmlns:p14="http://schemas.microsoft.com/office/powerpoint/2010/main" val="27160800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Du chant au projet musical</a:t>
            </a:r>
            <a:endParaRPr lang="fr-FR" dirty="0"/>
          </a:p>
        </p:txBody>
      </p:sp>
      <p:sp>
        <p:nvSpPr>
          <p:cNvPr id="4" name="Espace réservé du numéro de diapositive 3"/>
          <p:cNvSpPr>
            <a:spLocks noGrp="1"/>
          </p:cNvSpPr>
          <p:nvPr>
            <p:ph type="sldNum" sz="quarter" idx="10"/>
          </p:nvPr>
        </p:nvSpPr>
        <p:spPr/>
        <p:txBody>
          <a:bodyPr/>
          <a:lstStyle/>
          <a:p>
            <a:fld id="{03409974-0097-4566-B30D-C4931D9ED486}" type="slidenum">
              <a:rPr lang="fr-FR" smtClean="0"/>
              <a:t>12</a:t>
            </a:fld>
            <a:endParaRPr lang="fr-FR"/>
          </a:p>
        </p:txBody>
      </p:sp>
    </p:spTree>
    <p:extLst>
      <p:ext uri="{BB962C8B-B14F-4D97-AF65-F5344CB8AC3E}">
        <p14:creationId xmlns:p14="http://schemas.microsoft.com/office/powerpoint/2010/main" val="28439725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De l’écoute à la construction d’une culture</a:t>
            </a:r>
          </a:p>
          <a:p>
            <a:r>
              <a:rPr lang="fr-FR" dirty="0" smtClean="0"/>
              <a:t>En amont à l’école maternelle l’élève apprend à jouer avec sa voix</a:t>
            </a:r>
          </a:p>
          <a:p>
            <a:r>
              <a:rPr lang="fr-FR" dirty="0" smtClean="0"/>
              <a:t>En</a:t>
            </a:r>
            <a:r>
              <a:rPr lang="fr-FR" baseline="0" dirty="0" smtClean="0"/>
              <a:t> aval au lycée pratiquer les langages de la musique afin de développer une expression artistique maîtrisée, individuelle </a:t>
            </a:r>
            <a:r>
              <a:rPr lang="fr-FR" baseline="0" smtClean="0"/>
              <a:t>ou collective</a:t>
            </a:r>
            <a:endParaRPr lang="fr-FR" dirty="0" smtClean="0"/>
          </a:p>
          <a:p>
            <a:endParaRPr lang="fr-FR" dirty="0" smtClean="0"/>
          </a:p>
          <a:p>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03409974-0097-4566-B30D-C4931D9ED486}" type="slidenum">
              <a:rPr lang="fr-FR" smtClean="0"/>
              <a:t>13</a:t>
            </a:fld>
            <a:endParaRPr lang="fr-FR"/>
          </a:p>
        </p:txBody>
      </p:sp>
    </p:spTree>
    <p:extLst>
      <p:ext uri="{BB962C8B-B14F-4D97-AF65-F5344CB8AC3E}">
        <p14:creationId xmlns:p14="http://schemas.microsoft.com/office/powerpoint/2010/main" val="23899297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03409974-0097-4566-B30D-C4931D9ED486}" type="slidenum">
              <a:rPr lang="fr-FR" smtClean="0"/>
              <a:t>16</a:t>
            </a:fld>
            <a:endParaRPr lang="fr-FR"/>
          </a:p>
        </p:txBody>
      </p:sp>
    </p:spTree>
    <p:extLst>
      <p:ext uri="{BB962C8B-B14F-4D97-AF65-F5344CB8AC3E}">
        <p14:creationId xmlns:p14="http://schemas.microsoft.com/office/powerpoint/2010/main" val="11422982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EA74E8ED-261A-4495-9385-12AB24E90519}" type="datetime1">
              <a:rPr lang="fr-FR" smtClean="0"/>
              <a:t>08/07/2016</a:t>
            </a:fld>
            <a:endParaRPr lang="fr-FR"/>
          </a:p>
        </p:txBody>
      </p:sp>
      <p:sp>
        <p:nvSpPr>
          <p:cNvPr id="5" name="Footer Placeholder 4"/>
          <p:cNvSpPr>
            <a:spLocks noGrp="1"/>
          </p:cNvSpPr>
          <p:nvPr>
            <p:ph type="ftr" sz="quarter" idx="11"/>
          </p:nvPr>
        </p:nvSpPr>
        <p:spPr/>
        <p:txBody>
          <a:bodyPr/>
          <a:lstStyle/>
          <a:p>
            <a:r>
              <a:rPr lang="fr-FR" smtClean="0"/>
              <a:t>Formations des Professeur(e)s d'Education musicale J.M. Eloire P. Hautecoeur  avril/mai 2016</a:t>
            </a:r>
            <a:endParaRPr lang="fr-FR"/>
          </a:p>
        </p:txBody>
      </p:sp>
      <p:sp>
        <p:nvSpPr>
          <p:cNvPr id="6" name="Slide Number Placeholder 5"/>
          <p:cNvSpPr>
            <a:spLocks noGrp="1"/>
          </p:cNvSpPr>
          <p:nvPr>
            <p:ph type="sldNum" sz="quarter" idx="12"/>
          </p:nvPr>
        </p:nvSpPr>
        <p:spPr/>
        <p:txBody>
          <a:bodyPr/>
          <a:lstStyle/>
          <a:p>
            <a:fld id="{173EF6CF-BDCC-4AA3-9B4E-48EED5099732}" type="slidenum">
              <a:rPr lang="fr-FR" smtClean="0"/>
              <a:t>‹N°›</a:t>
            </a:fld>
            <a:endParaRPr lang="fr-FR"/>
          </a:p>
        </p:txBody>
      </p:sp>
    </p:spTree>
    <p:extLst>
      <p:ext uri="{BB962C8B-B14F-4D97-AF65-F5344CB8AC3E}">
        <p14:creationId xmlns:p14="http://schemas.microsoft.com/office/powerpoint/2010/main" val="574336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471D216-A63D-4B39-AFCB-4591BFA0CA94}" type="datetime1">
              <a:rPr lang="fr-FR" smtClean="0"/>
              <a:t>08/07/2016</a:t>
            </a:fld>
            <a:endParaRPr lang="fr-FR"/>
          </a:p>
        </p:txBody>
      </p:sp>
      <p:sp>
        <p:nvSpPr>
          <p:cNvPr id="5" name="Footer Placeholder 4"/>
          <p:cNvSpPr>
            <a:spLocks noGrp="1"/>
          </p:cNvSpPr>
          <p:nvPr>
            <p:ph type="ftr" sz="quarter" idx="11"/>
          </p:nvPr>
        </p:nvSpPr>
        <p:spPr/>
        <p:txBody>
          <a:bodyPr/>
          <a:lstStyle/>
          <a:p>
            <a:r>
              <a:rPr lang="fr-FR" smtClean="0"/>
              <a:t>Formations des Professeur(e)s d'Education musicale J.M. Eloire P. Hautecoeur  avril/mai 2016</a:t>
            </a:r>
            <a:endParaRPr lang="fr-FR"/>
          </a:p>
        </p:txBody>
      </p:sp>
      <p:sp>
        <p:nvSpPr>
          <p:cNvPr id="6" name="Slide Number Placeholder 5"/>
          <p:cNvSpPr>
            <a:spLocks noGrp="1"/>
          </p:cNvSpPr>
          <p:nvPr>
            <p:ph type="sldNum" sz="quarter" idx="12"/>
          </p:nvPr>
        </p:nvSpPr>
        <p:spPr/>
        <p:txBody>
          <a:bodyPr/>
          <a:lstStyle/>
          <a:p>
            <a:fld id="{173EF6CF-BDCC-4AA3-9B4E-48EED5099732}" type="slidenum">
              <a:rPr lang="fr-FR" smtClean="0"/>
              <a:t>‹N°›</a:t>
            </a:fld>
            <a:endParaRPr lang="fr-FR"/>
          </a:p>
        </p:txBody>
      </p:sp>
    </p:spTree>
    <p:extLst>
      <p:ext uri="{BB962C8B-B14F-4D97-AF65-F5344CB8AC3E}">
        <p14:creationId xmlns:p14="http://schemas.microsoft.com/office/powerpoint/2010/main" val="1534058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4FEDEF4-1C3B-4009-B75E-61630424F78A}" type="datetime1">
              <a:rPr lang="fr-FR" smtClean="0"/>
              <a:t>08/07/2016</a:t>
            </a:fld>
            <a:endParaRPr lang="fr-FR"/>
          </a:p>
        </p:txBody>
      </p:sp>
      <p:sp>
        <p:nvSpPr>
          <p:cNvPr id="5" name="Footer Placeholder 4"/>
          <p:cNvSpPr>
            <a:spLocks noGrp="1"/>
          </p:cNvSpPr>
          <p:nvPr>
            <p:ph type="ftr" sz="quarter" idx="11"/>
          </p:nvPr>
        </p:nvSpPr>
        <p:spPr/>
        <p:txBody>
          <a:bodyPr/>
          <a:lstStyle/>
          <a:p>
            <a:r>
              <a:rPr lang="fr-FR" smtClean="0"/>
              <a:t>Formations des Professeur(e)s d'Education musicale J.M. Eloire P. Hautecoeur  avril/mai 2016</a:t>
            </a:r>
            <a:endParaRPr lang="fr-FR"/>
          </a:p>
        </p:txBody>
      </p:sp>
      <p:sp>
        <p:nvSpPr>
          <p:cNvPr id="6" name="Slide Number Placeholder 5"/>
          <p:cNvSpPr>
            <a:spLocks noGrp="1"/>
          </p:cNvSpPr>
          <p:nvPr>
            <p:ph type="sldNum" sz="quarter" idx="12"/>
          </p:nvPr>
        </p:nvSpPr>
        <p:spPr/>
        <p:txBody>
          <a:bodyPr/>
          <a:lstStyle/>
          <a:p>
            <a:fld id="{173EF6CF-BDCC-4AA3-9B4E-48EED5099732}" type="slidenum">
              <a:rPr lang="fr-FR" smtClean="0"/>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487191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82B2136-C5E4-4296-BCCB-D9572049287B}" type="datetime1">
              <a:rPr lang="fr-FR" smtClean="0"/>
              <a:t>08/07/2016</a:t>
            </a:fld>
            <a:endParaRPr lang="fr-FR"/>
          </a:p>
        </p:txBody>
      </p:sp>
      <p:sp>
        <p:nvSpPr>
          <p:cNvPr id="5" name="Footer Placeholder 4"/>
          <p:cNvSpPr>
            <a:spLocks noGrp="1"/>
          </p:cNvSpPr>
          <p:nvPr>
            <p:ph type="ftr" sz="quarter" idx="11"/>
          </p:nvPr>
        </p:nvSpPr>
        <p:spPr/>
        <p:txBody>
          <a:bodyPr/>
          <a:lstStyle/>
          <a:p>
            <a:r>
              <a:rPr lang="fr-FR" smtClean="0"/>
              <a:t>Formations des Professeur(e)s d'Education musicale J.M. Eloire P. Hautecoeur  avril/mai 2016</a:t>
            </a:r>
            <a:endParaRPr lang="fr-FR"/>
          </a:p>
        </p:txBody>
      </p:sp>
      <p:sp>
        <p:nvSpPr>
          <p:cNvPr id="6" name="Slide Number Placeholder 5"/>
          <p:cNvSpPr>
            <a:spLocks noGrp="1"/>
          </p:cNvSpPr>
          <p:nvPr>
            <p:ph type="sldNum" sz="quarter" idx="12"/>
          </p:nvPr>
        </p:nvSpPr>
        <p:spPr/>
        <p:txBody>
          <a:bodyPr/>
          <a:lstStyle/>
          <a:p>
            <a:fld id="{173EF6CF-BDCC-4AA3-9B4E-48EED5099732}" type="slidenum">
              <a:rPr lang="fr-FR" smtClean="0"/>
              <a:t>‹N°›</a:t>
            </a:fld>
            <a:endParaRPr lang="fr-FR"/>
          </a:p>
        </p:txBody>
      </p:sp>
    </p:spTree>
    <p:extLst>
      <p:ext uri="{BB962C8B-B14F-4D97-AF65-F5344CB8AC3E}">
        <p14:creationId xmlns:p14="http://schemas.microsoft.com/office/powerpoint/2010/main" val="27430915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08F7AA04-5299-456D-9BC7-159327F14D40}" type="datetime1">
              <a:rPr lang="fr-FR" smtClean="0"/>
              <a:t>08/07/2016</a:t>
            </a:fld>
            <a:endParaRPr lang="fr-FR"/>
          </a:p>
        </p:txBody>
      </p:sp>
      <p:sp>
        <p:nvSpPr>
          <p:cNvPr id="5" name="Footer Placeholder 4"/>
          <p:cNvSpPr>
            <a:spLocks noGrp="1"/>
          </p:cNvSpPr>
          <p:nvPr>
            <p:ph type="ftr" sz="quarter" idx="11"/>
          </p:nvPr>
        </p:nvSpPr>
        <p:spPr/>
        <p:txBody>
          <a:bodyPr/>
          <a:lstStyle/>
          <a:p>
            <a:r>
              <a:rPr lang="fr-FR" smtClean="0"/>
              <a:t>Formations des Professeur(e)s d'Education musicale J.M. Eloire P. Hautecoeur  avril/mai 2016</a:t>
            </a:r>
            <a:endParaRPr lang="fr-FR"/>
          </a:p>
        </p:txBody>
      </p:sp>
      <p:sp>
        <p:nvSpPr>
          <p:cNvPr id="6" name="Slide Number Placeholder 5"/>
          <p:cNvSpPr>
            <a:spLocks noGrp="1"/>
          </p:cNvSpPr>
          <p:nvPr>
            <p:ph type="sldNum" sz="quarter" idx="12"/>
          </p:nvPr>
        </p:nvSpPr>
        <p:spPr/>
        <p:txBody>
          <a:bodyPr/>
          <a:lstStyle/>
          <a:p>
            <a:fld id="{173EF6CF-BDCC-4AA3-9B4E-48EED5099732}"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25780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4E9E08F-CB69-4C1A-ACB6-926D481464F2}" type="datetime1">
              <a:rPr lang="fr-FR" smtClean="0"/>
              <a:t>08/07/2016</a:t>
            </a:fld>
            <a:endParaRPr lang="fr-FR"/>
          </a:p>
        </p:txBody>
      </p:sp>
      <p:sp>
        <p:nvSpPr>
          <p:cNvPr id="5" name="Footer Placeholder 4"/>
          <p:cNvSpPr>
            <a:spLocks noGrp="1"/>
          </p:cNvSpPr>
          <p:nvPr>
            <p:ph type="ftr" sz="quarter" idx="11"/>
          </p:nvPr>
        </p:nvSpPr>
        <p:spPr/>
        <p:txBody>
          <a:bodyPr/>
          <a:lstStyle/>
          <a:p>
            <a:r>
              <a:rPr lang="fr-FR" smtClean="0"/>
              <a:t>Formations des Professeur(e)s d'Education musicale J.M. Eloire P. Hautecoeur  avril/mai 2016</a:t>
            </a:r>
            <a:endParaRPr lang="fr-FR"/>
          </a:p>
        </p:txBody>
      </p:sp>
      <p:sp>
        <p:nvSpPr>
          <p:cNvPr id="6" name="Slide Number Placeholder 5"/>
          <p:cNvSpPr>
            <a:spLocks noGrp="1"/>
          </p:cNvSpPr>
          <p:nvPr>
            <p:ph type="sldNum" sz="quarter" idx="12"/>
          </p:nvPr>
        </p:nvSpPr>
        <p:spPr/>
        <p:txBody>
          <a:bodyPr/>
          <a:lstStyle/>
          <a:p>
            <a:fld id="{173EF6CF-BDCC-4AA3-9B4E-48EED5099732}" type="slidenum">
              <a:rPr lang="fr-FR" smtClean="0"/>
              <a:t>‹N°›</a:t>
            </a:fld>
            <a:endParaRPr lang="fr-FR"/>
          </a:p>
        </p:txBody>
      </p:sp>
    </p:spTree>
    <p:extLst>
      <p:ext uri="{BB962C8B-B14F-4D97-AF65-F5344CB8AC3E}">
        <p14:creationId xmlns:p14="http://schemas.microsoft.com/office/powerpoint/2010/main" val="297951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3C4E1594-107B-4688-ADEA-4BC804054AEA}" type="datetime1">
              <a:rPr lang="fr-FR" smtClean="0"/>
              <a:t>08/07/2016</a:t>
            </a:fld>
            <a:endParaRPr lang="fr-FR"/>
          </a:p>
        </p:txBody>
      </p:sp>
      <p:sp>
        <p:nvSpPr>
          <p:cNvPr id="5" name="Footer Placeholder 4"/>
          <p:cNvSpPr>
            <a:spLocks noGrp="1"/>
          </p:cNvSpPr>
          <p:nvPr>
            <p:ph type="ftr" sz="quarter" idx="11"/>
          </p:nvPr>
        </p:nvSpPr>
        <p:spPr/>
        <p:txBody>
          <a:bodyPr/>
          <a:lstStyle/>
          <a:p>
            <a:r>
              <a:rPr lang="fr-FR" smtClean="0"/>
              <a:t>Formations des Professeur(e)s d'Education musicale J.M. Eloire P. Hautecoeur  avril/mai 2016</a:t>
            </a:r>
            <a:endParaRPr lang="fr-FR"/>
          </a:p>
        </p:txBody>
      </p:sp>
      <p:sp>
        <p:nvSpPr>
          <p:cNvPr id="6" name="Slide Number Placeholder 5"/>
          <p:cNvSpPr>
            <a:spLocks noGrp="1"/>
          </p:cNvSpPr>
          <p:nvPr>
            <p:ph type="sldNum" sz="quarter" idx="12"/>
          </p:nvPr>
        </p:nvSpPr>
        <p:spPr/>
        <p:txBody>
          <a:bodyPr/>
          <a:lstStyle/>
          <a:p>
            <a:fld id="{173EF6CF-BDCC-4AA3-9B4E-48EED5099732}" type="slidenum">
              <a:rPr lang="fr-FR" smtClean="0"/>
              <a:t>‹N°›</a:t>
            </a:fld>
            <a:endParaRPr lang="fr-FR"/>
          </a:p>
        </p:txBody>
      </p:sp>
    </p:spTree>
    <p:extLst>
      <p:ext uri="{BB962C8B-B14F-4D97-AF65-F5344CB8AC3E}">
        <p14:creationId xmlns:p14="http://schemas.microsoft.com/office/powerpoint/2010/main" val="15064589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7800C5-4C29-4AA8-A77A-C37B093F9585}" type="datetime1">
              <a:rPr lang="fr-FR" smtClean="0"/>
              <a:t>08/07/2016</a:t>
            </a:fld>
            <a:endParaRPr lang="fr-FR"/>
          </a:p>
        </p:txBody>
      </p:sp>
      <p:sp>
        <p:nvSpPr>
          <p:cNvPr id="5" name="Footer Placeholder 4"/>
          <p:cNvSpPr>
            <a:spLocks noGrp="1"/>
          </p:cNvSpPr>
          <p:nvPr>
            <p:ph type="ftr" sz="quarter" idx="11"/>
          </p:nvPr>
        </p:nvSpPr>
        <p:spPr/>
        <p:txBody>
          <a:bodyPr/>
          <a:lstStyle/>
          <a:p>
            <a:r>
              <a:rPr lang="fr-FR" smtClean="0"/>
              <a:t>Formations des Professeur(e)s d'Education musicale J.M. Eloire P. Hautecoeur  avril/mai 2016</a:t>
            </a:r>
            <a:endParaRPr lang="fr-FR"/>
          </a:p>
        </p:txBody>
      </p:sp>
      <p:sp>
        <p:nvSpPr>
          <p:cNvPr id="6" name="Slide Number Placeholder 5"/>
          <p:cNvSpPr>
            <a:spLocks noGrp="1"/>
          </p:cNvSpPr>
          <p:nvPr>
            <p:ph type="sldNum" sz="quarter" idx="12"/>
          </p:nvPr>
        </p:nvSpPr>
        <p:spPr/>
        <p:txBody>
          <a:bodyPr/>
          <a:lstStyle/>
          <a:p>
            <a:fld id="{173EF6CF-BDCC-4AA3-9B4E-48EED5099732}" type="slidenum">
              <a:rPr lang="fr-FR" smtClean="0"/>
              <a:t>‹N°›</a:t>
            </a:fld>
            <a:endParaRPr lang="fr-FR"/>
          </a:p>
        </p:txBody>
      </p:sp>
    </p:spTree>
    <p:extLst>
      <p:ext uri="{BB962C8B-B14F-4D97-AF65-F5344CB8AC3E}">
        <p14:creationId xmlns:p14="http://schemas.microsoft.com/office/powerpoint/2010/main" val="1631567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AE69187-E5A3-4436-B82C-463C7C42A064}" type="datetime1">
              <a:rPr lang="fr-FR" smtClean="0"/>
              <a:t>08/07/2016</a:t>
            </a:fld>
            <a:endParaRPr lang="fr-FR"/>
          </a:p>
        </p:txBody>
      </p:sp>
      <p:sp>
        <p:nvSpPr>
          <p:cNvPr id="5" name="Footer Placeholder 4"/>
          <p:cNvSpPr>
            <a:spLocks noGrp="1"/>
          </p:cNvSpPr>
          <p:nvPr>
            <p:ph type="ftr" sz="quarter" idx="11"/>
          </p:nvPr>
        </p:nvSpPr>
        <p:spPr/>
        <p:txBody>
          <a:bodyPr/>
          <a:lstStyle/>
          <a:p>
            <a:r>
              <a:rPr lang="fr-FR" smtClean="0"/>
              <a:t>Formations des Professeur(e)s d'Education musicale J.M. Eloire P. Hautecoeur  avril/mai 2016</a:t>
            </a:r>
            <a:endParaRPr lang="fr-FR"/>
          </a:p>
        </p:txBody>
      </p:sp>
      <p:sp>
        <p:nvSpPr>
          <p:cNvPr id="6" name="Slide Number Placeholder 5"/>
          <p:cNvSpPr>
            <a:spLocks noGrp="1"/>
          </p:cNvSpPr>
          <p:nvPr>
            <p:ph type="sldNum" sz="quarter" idx="12"/>
          </p:nvPr>
        </p:nvSpPr>
        <p:spPr/>
        <p:txBody>
          <a:bodyPr/>
          <a:lstStyle/>
          <a:p>
            <a:fld id="{173EF6CF-BDCC-4AA3-9B4E-48EED5099732}" type="slidenum">
              <a:rPr lang="fr-FR" smtClean="0"/>
              <a:t>‹N°›</a:t>
            </a:fld>
            <a:endParaRPr lang="fr-FR"/>
          </a:p>
        </p:txBody>
      </p:sp>
    </p:spTree>
    <p:extLst>
      <p:ext uri="{BB962C8B-B14F-4D97-AF65-F5344CB8AC3E}">
        <p14:creationId xmlns:p14="http://schemas.microsoft.com/office/powerpoint/2010/main" val="1372525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D17B44E5-5FCB-4C26-926C-A7F66626D977}" type="datetime1">
              <a:rPr lang="fr-FR" smtClean="0"/>
              <a:t>08/07/2016</a:t>
            </a:fld>
            <a:endParaRPr lang="fr-FR"/>
          </a:p>
        </p:txBody>
      </p:sp>
      <p:sp>
        <p:nvSpPr>
          <p:cNvPr id="5" name="Footer Placeholder 4"/>
          <p:cNvSpPr>
            <a:spLocks noGrp="1"/>
          </p:cNvSpPr>
          <p:nvPr>
            <p:ph type="ftr" sz="quarter" idx="11"/>
          </p:nvPr>
        </p:nvSpPr>
        <p:spPr/>
        <p:txBody>
          <a:bodyPr/>
          <a:lstStyle/>
          <a:p>
            <a:r>
              <a:rPr lang="fr-FR" smtClean="0"/>
              <a:t>Formations des Professeur(e)s d'Education musicale J.M. Eloire P. Hautecoeur  avril/mai 2016</a:t>
            </a:r>
            <a:endParaRPr lang="fr-FR"/>
          </a:p>
        </p:txBody>
      </p:sp>
      <p:sp>
        <p:nvSpPr>
          <p:cNvPr id="6" name="Slide Number Placeholder 5"/>
          <p:cNvSpPr>
            <a:spLocks noGrp="1"/>
          </p:cNvSpPr>
          <p:nvPr>
            <p:ph type="sldNum" sz="quarter" idx="12"/>
          </p:nvPr>
        </p:nvSpPr>
        <p:spPr/>
        <p:txBody>
          <a:bodyPr/>
          <a:lstStyle/>
          <a:p>
            <a:fld id="{173EF6CF-BDCC-4AA3-9B4E-48EED5099732}" type="slidenum">
              <a:rPr lang="fr-FR" smtClean="0"/>
              <a:t>‹N°›</a:t>
            </a:fld>
            <a:endParaRPr lang="fr-FR"/>
          </a:p>
        </p:txBody>
      </p:sp>
    </p:spTree>
    <p:extLst>
      <p:ext uri="{BB962C8B-B14F-4D97-AF65-F5344CB8AC3E}">
        <p14:creationId xmlns:p14="http://schemas.microsoft.com/office/powerpoint/2010/main" val="1823572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2F4D5A30-7CD3-48E2-84BC-BC0FEDB897B7}" type="datetime1">
              <a:rPr lang="fr-FR" smtClean="0"/>
              <a:t>08/07/2016</a:t>
            </a:fld>
            <a:endParaRPr lang="fr-FR"/>
          </a:p>
        </p:txBody>
      </p:sp>
      <p:sp>
        <p:nvSpPr>
          <p:cNvPr id="6" name="Footer Placeholder 5"/>
          <p:cNvSpPr>
            <a:spLocks noGrp="1"/>
          </p:cNvSpPr>
          <p:nvPr>
            <p:ph type="ftr" sz="quarter" idx="11"/>
          </p:nvPr>
        </p:nvSpPr>
        <p:spPr/>
        <p:txBody>
          <a:bodyPr/>
          <a:lstStyle/>
          <a:p>
            <a:r>
              <a:rPr lang="fr-FR" smtClean="0"/>
              <a:t>Formations des Professeur(e)s d'Education musicale J.M. Eloire P. Hautecoeur  avril/mai 2016</a:t>
            </a:r>
            <a:endParaRPr lang="fr-FR"/>
          </a:p>
        </p:txBody>
      </p:sp>
      <p:sp>
        <p:nvSpPr>
          <p:cNvPr id="7" name="Slide Number Placeholder 6"/>
          <p:cNvSpPr>
            <a:spLocks noGrp="1"/>
          </p:cNvSpPr>
          <p:nvPr>
            <p:ph type="sldNum" sz="quarter" idx="12"/>
          </p:nvPr>
        </p:nvSpPr>
        <p:spPr/>
        <p:txBody>
          <a:bodyPr/>
          <a:lstStyle/>
          <a:p>
            <a:fld id="{173EF6CF-BDCC-4AA3-9B4E-48EED5099732}" type="slidenum">
              <a:rPr lang="fr-FR" smtClean="0"/>
              <a:t>‹N°›</a:t>
            </a:fld>
            <a:endParaRPr lang="fr-FR"/>
          </a:p>
        </p:txBody>
      </p:sp>
    </p:spTree>
    <p:extLst>
      <p:ext uri="{BB962C8B-B14F-4D97-AF65-F5344CB8AC3E}">
        <p14:creationId xmlns:p14="http://schemas.microsoft.com/office/powerpoint/2010/main" val="705264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83AB6042-52B9-44EC-B80F-8623464C6D36}" type="datetime1">
              <a:rPr lang="fr-FR" smtClean="0"/>
              <a:t>08/07/2016</a:t>
            </a:fld>
            <a:endParaRPr lang="fr-FR"/>
          </a:p>
        </p:txBody>
      </p:sp>
      <p:sp>
        <p:nvSpPr>
          <p:cNvPr id="8" name="Footer Placeholder 7"/>
          <p:cNvSpPr>
            <a:spLocks noGrp="1"/>
          </p:cNvSpPr>
          <p:nvPr>
            <p:ph type="ftr" sz="quarter" idx="11"/>
          </p:nvPr>
        </p:nvSpPr>
        <p:spPr/>
        <p:txBody>
          <a:bodyPr/>
          <a:lstStyle/>
          <a:p>
            <a:r>
              <a:rPr lang="fr-FR" smtClean="0"/>
              <a:t>Formations des Professeur(e)s d'Education musicale J.M. Eloire P. Hautecoeur  avril/mai 2016</a:t>
            </a:r>
            <a:endParaRPr lang="fr-FR"/>
          </a:p>
        </p:txBody>
      </p:sp>
      <p:sp>
        <p:nvSpPr>
          <p:cNvPr id="9" name="Slide Number Placeholder 8"/>
          <p:cNvSpPr>
            <a:spLocks noGrp="1"/>
          </p:cNvSpPr>
          <p:nvPr>
            <p:ph type="sldNum" sz="quarter" idx="12"/>
          </p:nvPr>
        </p:nvSpPr>
        <p:spPr/>
        <p:txBody>
          <a:bodyPr/>
          <a:lstStyle/>
          <a:p>
            <a:fld id="{173EF6CF-BDCC-4AA3-9B4E-48EED5099732}" type="slidenum">
              <a:rPr lang="fr-FR" smtClean="0"/>
              <a:t>‹N°›</a:t>
            </a:fld>
            <a:endParaRPr lang="fr-FR"/>
          </a:p>
        </p:txBody>
      </p:sp>
    </p:spTree>
    <p:extLst>
      <p:ext uri="{BB962C8B-B14F-4D97-AF65-F5344CB8AC3E}">
        <p14:creationId xmlns:p14="http://schemas.microsoft.com/office/powerpoint/2010/main" val="3741514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866729CE-A463-4771-A480-1F5D92C70A1D}" type="datetime1">
              <a:rPr lang="fr-FR" smtClean="0"/>
              <a:t>08/07/2016</a:t>
            </a:fld>
            <a:endParaRPr lang="fr-FR"/>
          </a:p>
        </p:txBody>
      </p:sp>
      <p:sp>
        <p:nvSpPr>
          <p:cNvPr id="4" name="Footer Placeholder 3"/>
          <p:cNvSpPr>
            <a:spLocks noGrp="1"/>
          </p:cNvSpPr>
          <p:nvPr>
            <p:ph type="ftr" sz="quarter" idx="11"/>
          </p:nvPr>
        </p:nvSpPr>
        <p:spPr/>
        <p:txBody>
          <a:bodyPr/>
          <a:lstStyle/>
          <a:p>
            <a:r>
              <a:rPr lang="fr-FR" smtClean="0"/>
              <a:t>Formations des Professeur(e)s d'Education musicale J.M. Eloire P. Hautecoeur  avril/mai 2016</a:t>
            </a:r>
            <a:endParaRPr lang="fr-FR"/>
          </a:p>
        </p:txBody>
      </p:sp>
      <p:sp>
        <p:nvSpPr>
          <p:cNvPr id="5" name="Slide Number Placeholder 4"/>
          <p:cNvSpPr>
            <a:spLocks noGrp="1"/>
          </p:cNvSpPr>
          <p:nvPr>
            <p:ph type="sldNum" sz="quarter" idx="12"/>
          </p:nvPr>
        </p:nvSpPr>
        <p:spPr/>
        <p:txBody>
          <a:bodyPr/>
          <a:lstStyle/>
          <a:p>
            <a:fld id="{173EF6CF-BDCC-4AA3-9B4E-48EED5099732}" type="slidenum">
              <a:rPr lang="fr-FR" smtClean="0"/>
              <a:t>‹N°›</a:t>
            </a:fld>
            <a:endParaRPr lang="fr-FR"/>
          </a:p>
        </p:txBody>
      </p:sp>
    </p:spTree>
    <p:extLst>
      <p:ext uri="{BB962C8B-B14F-4D97-AF65-F5344CB8AC3E}">
        <p14:creationId xmlns:p14="http://schemas.microsoft.com/office/powerpoint/2010/main" val="288523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43503B-1E57-438F-AB7D-093CF9D37BC2}" type="datetime1">
              <a:rPr lang="fr-FR" smtClean="0"/>
              <a:t>08/07/2016</a:t>
            </a:fld>
            <a:endParaRPr lang="fr-FR"/>
          </a:p>
        </p:txBody>
      </p:sp>
      <p:sp>
        <p:nvSpPr>
          <p:cNvPr id="3" name="Footer Placeholder 2"/>
          <p:cNvSpPr>
            <a:spLocks noGrp="1"/>
          </p:cNvSpPr>
          <p:nvPr>
            <p:ph type="ftr" sz="quarter" idx="11"/>
          </p:nvPr>
        </p:nvSpPr>
        <p:spPr/>
        <p:txBody>
          <a:bodyPr/>
          <a:lstStyle/>
          <a:p>
            <a:r>
              <a:rPr lang="fr-FR" smtClean="0"/>
              <a:t>Formations des Professeur(e)s d'Education musicale J.M. Eloire P. Hautecoeur  avril/mai 2016</a:t>
            </a:r>
            <a:endParaRPr lang="fr-FR"/>
          </a:p>
        </p:txBody>
      </p:sp>
      <p:sp>
        <p:nvSpPr>
          <p:cNvPr id="4" name="Slide Number Placeholder 3"/>
          <p:cNvSpPr>
            <a:spLocks noGrp="1"/>
          </p:cNvSpPr>
          <p:nvPr>
            <p:ph type="sldNum" sz="quarter" idx="12"/>
          </p:nvPr>
        </p:nvSpPr>
        <p:spPr/>
        <p:txBody>
          <a:bodyPr/>
          <a:lstStyle/>
          <a:p>
            <a:fld id="{173EF6CF-BDCC-4AA3-9B4E-48EED5099732}" type="slidenum">
              <a:rPr lang="fr-FR" smtClean="0"/>
              <a:t>‹N°›</a:t>
            </a:fld>
            <a:endParaRPr lang="fr-FR"/>
          </a:p>
        </p:txBody>
      </p:sp>
    </p:spTree>
    <p:extLst>
      <p:ext uri="{BB962C8B-B14F-4D97-AF65-F5344CB8AC3E}">
        <p14:creationId xmlns:p14="http://schemas.microsoft.com/office/powerpoint/2010/main" val="3249306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96305741-BA15-4674-9A54-1C685D6AF359}" type="datetime1">
              <a:rPr lang="fr-FR" smtClean="0"/>
              <a:t>08/07/2016</a:t>
            </a:fld>
            <a:endParaRPr lang="fr-FR"/>
          </a:p>
        </p:txBody>
      </p:sp>
      <p:sp>
        <p:nvSpPr>
          <p:cNvPr id="6" name="Footer Placeholder 5"/>
          <p:cNvSpPr>
            <a:spLocks noGrp="1"/>
          </p:cNvSpPr>
          <p:nvPr>
            <p:ph type="ftr" sz="quarter" idx="11"/>
          </p:nvPr>
        </p:nvSpPr>
        <p:spPr/>
        <p:txBody>
          <a:bodyPr/>
          <a:lstStyle/>
          <a:p>
            <a:r>
              <a:rPr lang="fr-FR" smtClean="0"/>
              <a:t>Formations des Professeur(e)s d'Education musicale J.M. Eloire P. Hautecoeur  avril/mai 2016</a:t>
            </a:r>
            <a:endParaRPr lang="fr-FR"/>
          </a:p>
        </p:txBody>
      </p:sp>
      <p:sp>
        <p:nvSpPr>
          <p:cNvPr id="7" name="Slide Number Placeholder 6"/>
          <p:cNvSpPr>
            <a:spLocks noGrp="1"/>
          </p:cNvSpPr>
          <p:nvPr>
            <p:ph type="sldNum" sz="quarter" idx="12"/>
          </p:nvPr>
        </p:nvSpPr>
        <p:spPr/>
        <p:txBody>
          <a:bodyPr/>
          <a:lstStyle/>
          <a:p>
            <a:fld id="{173EF6CF-BDCC-4AA3-9B4E-48EED5099732}" type="slidenum">
              <a:rPr lang="fr-FR" smtClean="0"/>
              <a:t>‹N°›</a:t>
            </a:fld>
            <a:endParaRPr lang="fr-FR"/>
          </a:p>
        </p:txBody>
      </p:sp>
    </p:spTree>
    <p:extLst>
      <p:ext uri="{BB962C8B-B14F-4D97-AF65-F5344CB8AC3E}">
        <p14:creationId xmlns:p14="http://schemas.microsoft.com/office/powerpoint/2010/main" val="602581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D8C42769-A503-4699-B554-946E1B82A4EC}" type="datetime1">
              <a:rPr lang="fr-FR" smtClean="0"/>
              <a:t>08/07/2016</a:t>
            </a:fld>
            <a:endParaRPr lang="fr-FR"/>
          </a:p>
        </p:txBody>
      </p:sp>
      <p:sp>
        <p:nvSpPr>
          <p:cNvPr id="6" name="Footer Placeholder 5"/>
          <p:cNvSpPr>
            <a:spLocks noGrp="1"/>
          </p:cNvSpPr>
          <p:nvPr>
            <p:ph type="ftr" sz="quarter" idx="11"/>
          </p:nvPr>
        </p:nvSpPr>
        <p:spPr/>
        <p:txBody>
          <a:bodyPr/>
          <a:lstStyle/>
          <a:p>
            <a:r>
              <a:rPr lang="fr-FR" smtClean="0"/>
              <a:t>Formations des Professeur(e)s d'Education musicale J.M. Eloire P. Hautecoeur  avril/mai 2016</a:t>
            </a:r>
            <a:endParaRPr lang="fr-FR"/>
          </a:p>
        </p:txBody>
      </p:sp>
      <p:sp>
        <p:nvSpPr>
          <p:cNvPr id="7" name="Slide Number Placeholder 6"/>
          <p:cNvSpPr>
            <a:spLocks noGrp="1"/>
          </p:cNvSpPr>
          <p:nvPr>
            <p:ph type="sldNum" sz="quarter" idx="12"/>
          </p:nvPr>
        </p:nvSpPr>
        <p:spPr/>
        <p:txBody>
          <a:bodyPr/>
          <a:lstStyle/>
          <a:p>
            <a:fld id="{173EF6CF-BDCC-4AA3-9B4E-48EED5099732}" type="slidenum">
              <a:rPr lang="fr-FR" smtClean="0"/>
              <a:t>‹N°›</a:t>
            </a:fld>
            <a:endParaRPr lang="fr-FR"/>
          </a:p>
        </p:txBody>
      </p:sp>
    </p:spTree>
    <p:extLst>
      <p:ext uri="{BB962C8B-B14F-4D97-AF65-F5344CB8AC3E}">
        <p14:creationId xmlns:p14="http://schemas.microsoft.com/office/powerpoint/2010/main" val="3623525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F2F3D4B-1664-4735-BBEF-ABEE26B0AB5F}" type="datetime1">
              <a:rPr lang="fr-FR" smtClean="0"/>
              <a:t>08/07/2016</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fr-FR" smtClean="0"/>
              <a:t>Formations des Professeur(e)s d'Education musicale J.M. Eloire P. Hautecoeur  avril/mai 2016</a:t>
            </a:r>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73EF6CF-BDCC-4AA3-9B4E-48EED5099732}" type="slidenum">
              <a:rPr lang="fr-FR" smtClean="0"/>
              <a:t>‹N°›</a:t>
            </a:fld>
            <a:endParaRPr lang="fr-FR"/>
          </a:p>
        </p:txBody>
      </p:sp>
    </p:spTree>
    <p:extLst>
      <p:ext uri="{BB962C8B-B14F-4D97-AF65-F5344CB8AC3E}">
        <p14:creationId xmlns:p14="http://schemas.microsoft.com/office/powerpoint/2010/main" val="3577455276"/>
      </p:ext>
    </p:extLst>
  </p:cSld>
  <p:clrMap bg1="lt1" tx1="dk1" bg2="lt2" tx2="dk2" accent1="accent1" accent2="accent2" accent3="accent3" accent4="accent4" accent5="accent5" accent6="accent6" hlink="hlink" folHlink="folHlink"/>
  <p:sldLayoutIdLst>
    <p:sldLayoutId id="2147483801" r:id="rId1"/>
    <p:sldLayoutId id="2147483802" r:id="rId2"/>
    <p:sldLayoutId id="2147483803" r:id="rId3"/>
    <p:sldLayoutId id="2147483804" r:id="rId4"/>
    <p:sldLayoutId id="2147483805" r:id="rId5"/>
    <p:sldLayoutId id="2147483806" r:id="rId6"/>
    <p:sldLayoutId id="2147483807" r:id="rId7"/>
    <p:sldLayoutId id="2147483808" r:id="rId8"/>
    <p:sldLayoutId id="2147483809" r:id="rId9"/>
    <p:sldLayoutId id="2147483810" r:id="rId10"/>
    <p:sldLayoutId id="2147483811" r:id="rId11"/>
    <p:sldLayoutId id="2147483812" r:id="rId12"/>
    <p:sldLayoutId id="2147483813" r:id="rId13"/>
    <p:sldLayoutId id="2147483814" r:id="rId14"/>
    <p:sldLayoutId id="2147483815" r:id="rId15"/>
    <p:sldLayoutId id="2147483816" r:id="rId16"/>
  </p:sldLayoutIdLst>
  <p:hf sldNum="0"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L’éducation musicale </a:t>
            </a:r>
            <a:r>
              <a:rPr lang="fr-FR" dirty="0" err="1" smtClean="0"/>
              <a:t>cycleS</a:t>
            </a:r>
            <a:r>
              <a:rPr lang="fr-FR" dirty="0" smtClean="0"/>
              <a:t> 2,3 et 4</a:t>
            </a:r>
            <a:endParaRPr lang="fr-FR" dirty="0"/>
          </a:p>
        </p:txBody>
      </p:sp>
      <p:sp>
        <p:nvSpPr>
          <p:cNvPr id="4" name="Espace réservé du pied de page 3"/>
          <p:cNvSpPr>
            <a:spLocks noGrp="1"/>
          </p:cNvSpPr>
          <p:nvPr>
            <p:ph type="ftr" sz="quarter" idx="11"/>
          </p:nvPr>
        </p:nvSpPr>
        <p:spPr/>
        <p:txBody>
          <a:bodyPr/>
          <a:lstStyle/>
          <a:p>
            <a:r>
              <a:rPr lang="fr-FR" smtClean="0"/>
              <a:t>Formations des Professeur(e)s d'Education musicale J.M. Eloire P. Hautecoeur  avril/mai 2016</a:t>
            </a:r>
            <a:endParaRPr lang="fr-FR"/>
          </a:p>
        </p:txBody>
      </p:sp>
    </p:spTree>
    <p:extLst>
      <p:ext uri="{BB962C8B-B14F-4D97-AF65-F5344CB8AC3E}">
        <p14:creationId xmlns:p14="http://schemas.microsoft.com/office/powerpoint/2010/main" val="7131006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quatre compétences travaillées</a:t>
            </a:r>
            <a:endParaRPr lang="fr-FR" dirty="0"/>
          </a:p>
        </p:txBody>
      </p:sp>
      <p:sp>
        <p:nvSpPr>
          <p:cNvPr id="3" name="Espace réservé du contenu 2"/>
          <p:cNvSpPr>
            <a:spLocks noGrp="1"/>
          </p:cNvSpPr>
          <p:nvPr>
            <p:ph idx="1"/>
          </p:nvPr>
        </p:nvSpPr>
        <p:spPr>
          <a:xfrm>
            <a:off x="402956" y="2045494"/>
            <a:ext cx="2634712" cy="3880773"/>
          </a:xfrm>
        </p:spPr>
        <p:txBody>
          <a:bodyPr>
            <a:normAutofit/>
          </a:bodyPr>
          <a:lstStyle/>
          <a:p>
            <a:pPr marL="0" indent="0">
              <a:buNone/>
            </a:pPr>
            <a:r>
              <a:rPr lang="fr-FR" sz="2000" dirty="0" smtClean="0"/>
              <a:t>Cycle 2</a:t>
            </a:r>
          </a:p>
          <a:p>
            <a:endParaRPr lang="fr-FR" dirty="0"/>
          </a:p>
          <a:p>
            <a:pPr marL="0" indent="0">
              <a:buNone/>
            </a:pPr>
            <a:r>
              <a:rPr lang="fr-FR" b="1" dirty="0" smtClean="0"/>
              <a:t>Chanter</a:t>
            </a:r>
          </a:p>
          <a:p>
            <a:endParaRPr lang="fr-FR" b="1" dirty="0"/>
          </a:p>
          <a:p>
            <a:pPr marL="0" indent="0">
              <a:buNone/>
            </a:pPr>
            <a:r>
              <a:rPr lang="fr-FR" b="1" dirty="0" smtClean="0"/>
              <a:t>Ecouter comparer</a:t>
            </a:r>
          </a:p>
          <a:p>
            <a:endParaRPr lang="fr-FR" b="1" dirty="0"/>
          </a:p>
          <a:p>
            <a:pPr marL="0" indent="0">
              <a:buNone/>
            </a:pPr>
            <a:r>
              <a:rPr lang="fr-FR" b="1" dirty="0" smtClean="0"/>
              <a:t>Explorer imaginer</a:t>
            </a:r>
          </a:p>
          <a:p>
            <a:endParaRPr lang="fr-FR" dirty="0"/>
          </a:p>
          <a:p>
            <a:pPr marL="0" indent="0">
              <a:buNone/>
            </a:pPr>
            <a:r>
              <a:rPr lang="fr-FR" b="1" dirty="0" smtClean="0"/>
              <a:t>Echanger partager</a:t>
            </a:r>
            <a:endParaRPr lang="fr-FR" b="1" dirty="0"/>
          </a:p>
        </p:txBody>
      </p:sp>
      <p:sp>
        <p:nvSpPr>
          <p:cNvPr id="4" name="ZoneTexte 3"/>
          <p:cNvSpPr txBox="1"/>
          <p:nvPr/>
        </p:nvSpPr>
        <p:spPr>
          <a:xfrm>
            <a:off x="2859649" y="2004350"/>
            <a:ext cx="2921430" cy="4247317"/>
          </a:xfrm>
          <a:prstGeom prst="rect">
            <a:avLst/>
          </a:prstGeom>
          <a:noFill/>
        </p:spPr>
        <p:txBody>
          <a:bodyPr wrap="square" rtlCol="0">
            <a:spAutoFit/>
          </a:bodyPr>
          <a:lstStyle/>
          <a:p>
            <a:r>
              <a:rPr lang="fr-FR" sz="2000" dirty="0" smtClean="0"/>
              <a:t>Cycle 3</a:t>
            </a:r>
          </a:p>
          <a:p>
            <a:endParaRPr lang="fr-FR" dirty="0"/>
          </a:p>
          <a:p>
            <a:endParaRPr lang="fr-FR" dirty="0" smtClean="0"/>
          </a:p>
          <a:p>
            <a:r>
              <a:rPr lang="fr-FR" b="1" dirty="0" smtClean="0"/>
              <a:t>Chanter et </a:t>
            </a:r>
            <a:r>
              <a:rPr lang="fr-FR" dirty="0" smtClean="0">
                <a:solidFill>
                  <a:schemeClr val="accent2">
                    <a:lumMod val="75000"/>
                  </a:schemeClr>
                </a:solidFill>
              </a:rPr>
              <a:t>interpréter</a:t>
            </a:r>
          </a:p>
          <a:p>
            <a:endParaRPr lang="fr-FR" dirty="0" smtClean="0"/>
          </a:p>
          <a:p>
            <a:endParaRPr lang="fr-FR" dirty="0"/>
          </a:p>
          <a:p>
            <a:r>
              <a:rPr lang="fr-FR" b="1" dirty="0" smtClean="0"/>
              <a:t>Ecouter comparer </a:t>
            </a:r>
            <a:r>
              <a:rPr lang="fr-FR" dirty="0" smtClean="0">
                <a:solidFill>
                  <a:schemeClr val="accent2">
                    <a:lumMod val="75000"/>
                  </a:schemeClr>
                </a:solidFill>
              </a:rPr>
              <a:t>et commenter</a:t>
            </a:r>
          </a:p>
          <a:p>
            <a:endParaRPr lang="fr-FR" dirty="0"/>
          </a:p>
          <a:p>
            <a:r>
              <a:rPr lang="fr-FR" b="1" dirty="0" smtClean="0"/>
              <a:t>Explorer, imaginer </a:t>
            </a:r>
            <a:r>
              <a:rPr lang="fr-FR" dirty="0" smtClean="0">
                <a:solidFill>
                  <a:schemeClr val="accent2">
                    <a:lumMod val="75000"/>
                  </a:schemeClr>
                </a:solidFill>
              </a:rPr>
              <a:t>et créer</a:t>
            </a:r>
          </a:p>
          <a:p>
            <a:endParaRPr lang="fr-FR" dirty="0"/>
          </a:p>
          <a:p>
            <a:r>
              <a:rPr lang="fr-FR" b="1" dirty="0" smtClean="0"/>
              <a:t>Echanger, partager </a:t>
            </a:r>
          </a:p>
          <a:p>
            <a:r>
              <a:rPr lang="fr-FR" dirty="0" smtClean="0">
                <a:solidFill>
                  <a:schemeClr val="accent2">
                    <a:lumMod val="75000"/>
                  </a:schemeClr>
                </a:solidFill>
              </a:rPr>
              <a:t>et argumenter</a:t>
            </a:r>
          </a:p>
          <a:p>
            <a:endParaRPr lang="fr-FR" dirty="0"/>
          </a:p>
        </p:txBody>
      </p:sp>
      <p:sp>
        <p:nvSpPr>
          <p:cNvPr id="6" name="ZoneTexte 5"/>
          <p:cNvSpPr txBox="1"/>
          <p:nvPr/>
        </p:nvSpPr>
        <p:spPr>
          <a:xfrm>
            <a:off x="5672380" y="2004350"/>
            <a:ext cx="4076054" cy="3970318"/>
          </a:xfrm>
          <a:prstGeom prst="rect">
            <a:avLst/>
          </a:prstGeom>
          <a:noFill/>
        </p:spPr>
        <p:txBody>
          <a:bodyPr wrap="square" rtlCol="0">
            <a:spAutoFit/>
          </a:bodyPr>
          <a:lstStyle/>
          <a:p>
            <a:r>
              <a:rPr lang="fr-FR" sz="2000" dirty="0" smtClean="0"/>
              <a:t>Cycle 4</a:t>
            </a:r>
          </a:p>
          <a:p>
            <a:endParaRPr lang="fr-FR" dirty="0"/>
          </a:p>
          <a:p>
            <a:endParaRPr lang="fr-FR" dirty="0" smtClean="0"/>
          </a:p>
          <a:p>
            <a:r>
              <a:rPr lang="fr-FR" b="1" dirty="0" smtClean="0"/>
              <a:t>Chanter et interpréter </a:t>
            </a:r>
            <a:r>
              <a:rPr lang="fr-FR" dirty="0" smtClean="0">
                <a:solidFill>
                  <a:schemeClr val="accent2">
                    <a:lumMod val="75000"/>
                  </a:schemeClr>
                </a:solidFill>
              </a:rPr>
              <a:t>Réaliser des projets musicaux d’interprétation ou de création</a:t>
            </a:r>
          </a:p>
          <a:p>
            <a:r>
              <a:rPr lang="fr-FR" b="1" dirty="0" smtClean="0"/>
              <a:t>Ecouter comparer et commenter</a:t>
            </a:r>
          </a:p>
          <a:p>
            <a:r>
              <a:rPr lang="fr-FR" dirty="0" smtClean="0">
                <a:solidFill>
                  <a:schemeClr val="accent2">
                    <a:lumMod val="75000"/>
                  </a:schemeClr>
                </a:solidFill>
              </a:rPr>
              <a:t>Construire une culture musicale commune</a:t>
            </a:r>
          </a:p>
          <a:p>
            <a:r>
              <a:rPr lang="fr-FR" b="1" dirty="0" smtClean="0"/>
              <a:t>Explorer, imaginer, créer</a:t>
            </a:r>
            <a:r>
              <a:rPr lang="fr-FR" dirty="0" smtClean="0"/>
              <a:t>, </a:t>
            </a:r>
            <a:r>
              <a:rPr lang="fr-FR" dirty="0" smtClean="0">
                <a:solidFill>
                  <a:schemeClr val="accent2">
                    <a:lumMod val="75000"/>
                  </a:schemeClr>
                </a:solidFill>
              </a:rPr>
              <a:t>produire</a:t>
            </a:r>
          </a:p>
          <a:p>
            <a:endParaRPr lang="fr-FR" dirty="0" smtClean="0"/>
          </a:p>
          <a:p>
            <a:endParaRPr lang="fr-FR" b="1" dirty="0" smtClean="0"/>
          </a:p>
          <a:p>
            <a:r>
              <a:rPr lang="fr-FR" b="1" dirty="0" smtClean="0"/>
              <a:t>Echanger, partager </a:t>
            </a:r>
          </a:p>
          <a:p>
            <a:r>
              <a:rPr lang="fr-FR" b="1" dirty="0" smtClean="0"/>
              <a:t>argumenter</a:t>
            </a:r>
            <a:r>
              <a:rPr lang="fr-FR" dirty="0" smtClean="0"/>
              <a:t> </a:t>
            </a:r>
            <a:r>
              <a:rPr lang="fr-FR" dirty="0" smtClean="0">
                <a:solidFill>
                  <a:schemeClr val="accent2">
                    <a:lumMod val="75000"/>
                  </a:schemeClr>
                </a:solidFill>
              </a:rPr>
              <a:t>débattre</a:t>
            </a:r>
          </a:p>
        </p:txBody>
      </p:sp>
      <p:sp>
        <p:nvSpPr>
          <p:cNvPr id="7" name="Espace réservé du pied de page 6"/>
          <p:cNvSpPr>
            <a:spLocks noGrp="1"/>
          </p:cNvSpPr>
          <p:nvPr>
            <p:ph type="ftr" sz="quarter" idx="11"/>
          </p:nvPr>
        </p:nvSpPr>
        <p:spPr/>
        <p:txBody>
          <a:bodyPr/>
          <a:lstStyle/>
          <a:p>
            <a:r>
              <a:rPr lang="fr-FR" smtClean="0"/>
              <a:t>Formations des Professeur(e)s d'Education musicale J.M. Eloire P. Hautecoeur  avril/mai 2016</a:t>
            </a:r>
            <a:endParaRPr lang="fr-FR"/>
          </a:p>
        </p:txBody>
      </p:sp>
    </p:spTree>
    <p:extLst>
      <p:ext uri="{BB962C8B-B14F-4D97-AF65-F5344CB8AC3E}">
        <p14:creationId xmlns:p14="http://schemas.microsoft.com/office/powerpoint/2010/main" val="21197211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853575" y="1347537"/>
            <a:ext cx="7766936" cy="6468176"/>
          </a:xfrm>
        </p:spPr>
        <p:txBody>
          <a:bodyPr/>
          <a:lstStyle/>
          <a:p>
            <a:pPr algn="l"/>
            <a:r>
              <a:rPr lang="fr-FR" sz="1400" dirty="0" smtClean="0"/>
              <a:t/>
            </a:r>
            <a:br>
              <a:rPr lang="fr-FR" sz="1400" dirty="0" smtClean="0"/>
            </a:br>
            <a:r>
              <a:rPr lang="fr-FR" sz="1400" dirty="0"/>
              <a:t/>
            </a:r>
            <a:br>
              <a:rPr lang="fr-FR" sz="1400" dirty="0"/>
            </a:br>
            <a:r>
              <a:rPr lang="fr-FR" sz="1400" dirty="0" smtClean="0"/>
              <a:t/>
            </a:r>
            <a:br>
              <a:rPr lang="fr-FR" sz="1400" dirty="0" smtClean="0"/>
            </a:br>
            <a:r>
              <a:rPr lang="fr-FR" sz="1400" dirty="0"/>
              <a:t/>
            </a:r>
            <a:br>
              <a:rPr lang="fr-FR" sz="1400" dirty="0"/>
            </a:br>
            <a:r>
              <a:rPr lang="fr-FR" sz="1400" dirty="0" smtClean="0"/>
              <a:t/>
            </a:r>
            <a:br>
              <a:rPr lang="fr-FR" sz="1400" dirty="0" smtClean="0"/>
            </a:br>
            <a:r>
              <a:rPr lang="fr-FR" sz="1400" dirty="0"/>
              <a:t/>
            </a:r>
            <a:br>
              <a:rPr lang="fr-FR" sz="1400" dirty="0"/>
            </a:br>
            <a:r>
              <a:rPr lang="fr-FR" sz="1400" dirty="0" smtClean="0"/>
              <a:t/>
            </a:r>
            <a:br>
              <a:rPr lang="fr-FR" sz="1400" dirty="0" smtClean="0"/>
            </a:br>
            <a:r>
              <a:rPr lang="fr-FR" sz="1400" dirty="0"/>
              <a:t/>
            </a:r>
            <a:br>
              <a:rPr lang="fr-FR" sz="1400" dirty="0"/>
            </a:br>
            <a:r>
              <a:rPr lang="fr-FR" sz="1400" dirty="0" smtClean="0"/>
              <a:t/>
            </a:r>
            <a:br>
              <a:rPr lang="fr-FR" sz="1400" dirty="0" smtClean="0"/>
            </a:br>
            <a:r>
              <a:rPr lang="fr-FR" sz="1400" dirty="0"/>
              <a:t/>
            </a:r>
            <a:br>
              <a:rPr lang="fr-FR" sz="1400" dirty="0"/>
            </a:br>
            <a:r>
              <a:rPr lang="fr-FR" sz="1400" dirty="0" smtClean="0"/>
              <a:t/>
            </a:r>
            <a:br>
              <a:rPr lang="fr-FR" sz="1400" dirty="0" smtClean="0"/>
            </a:br>
            <a:r>
              <a:rPr lang="fr-FR" sz="1400" dirty="0"/>
              <a:t/>
            </a:r>
            <a:br>
              <a:rPr lang="fr-FR" sz="1400" dirty="0"/>
            </a:br>
            <a:r>
              <a:rPr lang="fr-FR" sz="3600" dirty="0" smtClean="0"/>
              <a:t>ACTION - INTENTION – PROJET</a:t>
            </a:r>
            <a:br>
              <a:rPr lang="fr-FR" sz="3600" dirty="0" smtClean="0"/>
            </a:br>
            <a:r>
              <a:rPr lang="fr-FR" sz="1400" dirty="0" smtClean="0"/>
              <a:t/>
            </a:r>
            <a:br>
              <a:rPr lang="fr-FR" sz="1400" dirty="0" smtClean="0"/>
            </a:br>
            <a:r>
              <a:rPr lang="fr-FR" sz="1700" dirty="0" smtClean="0"/>
              <a:t>Chanter (action)</a:t>
            </a:r>
            <a:br>
              <a:rPr lang="fr-FR" sz="1700" dirty="0" smtClean="0"/>
            </a:br>
            <a:r>
              <a:rPr lang="fr-FR" sz="1700" dirty="0" smtClean="0"/>
              <a:t>    Interpréter </a:t>
            </a:r>
            <a:r>
              <a:rPr lang="fr-FR" sz="1700" dirty="0" smtClean="0">
                <a:solidFill>
                  <a:schemeClr val="tx1"/>
                </a:solidFill>
              </a:rPr>
              <a:t>=  Chanter en traduisant (intention) de manière</a:t>
            </a:r>
            <a:br>
              <a:rPr lang="fr-FR" sz="1700" dirty="0" smtClean="0">
                <a:solidFill>
                  <a:schemeClr val="tx1"/>
                </a:solidFill>
              </a:rPr>
            </a:br>
            <a:r>
              <a:rPr lang="fr-FR" sz="1700" dirty="0" smtClean="0">
                <a:solidFill>
                  <a:schemeClr val="tx1"/>
                </a:solidFill>
              </a:rPr>
              <a:t>                          personnelle les intentions d’un auteur</a:t>
            </a:r>
            <a:br>
              <a:rPr lang="fr-FR" sz="1700" dirty="0" smtClean="0">
                <a:solidFill>
                  <a:schemeClr val="tx1"/>
                </a:solidFill>
              </a:rPr>
            </a:br>
            <a:r>
              <a:rPr lang="fr-FR" sz="1700" dirty="0" smtClean="0">
                <a:solidFill>
                  <a:schemeClr val="tx1"/>
                </a:solidFill>
              </a:rPr>
              <a:t>         </a:t>
            </a:r>
            <a:r>
              <a:rPr lang="fr-FR" sz="1700" dirty="0" smtClean="0">
                <a:solidFill>
                  <a:schemeClr val="accent1">
                    <a:lumMod val="75000"/>
                  </a:schemeClr>
                </a:solidFill>
              </a:rPr>
              <a:t>Réaliser des projets  </a:t>
            </a:r>
            <a:r>
              <a:rPr lang="fr-FR" sz="1700" dirty="0" smtClean="0">
                <a:solidFill>
                  <a:schemeClr val="tx1"/>
                </a:solidFill>
              </a:rPr>
              <a:t>(projet) </a:t>
            </a:r>
            <a:r>
              <a:rPr lang="fr-FR" sz="1700" dirty="0" smtClean="0">
                <a:solidFill>
                  <a:schemeClr val="accent1">
                    <a:lumMod val="75000"/>
                  </a:schemeClr>
                </a:solidFill>
              </a:rPr>
              <a:t>d’interprétation et de création</a:t>
            </a:r>
            <a:r>
              <a:rPr lang="fr-FR" sz="1700" dirty="0" smtClean="0">
                <a:solidFill>
                  <a:schemeClr val="accent1">
                    <a:lumMod val="60000"/>
                    <a:lumOff val="40000"/>
                  </a:schemeClr>
                </a:solidFill>
              </a:rPr>
              <a:t/>
            </a:r>
            <a:br>
              <a:rPr lang="fr-FR" sz="1700" dirty="0" smtClean="0">
                <a:solidFill>
                  <a:schemeClr val="accent1">
                    <a:lumMod val="60000"/>
                    <a:lumOff val="40000"/>
                  </a:schemeClr>
                </a:solidFill>
              </a:rPr>
            </a:br>
            <a:r>
              <a:rPr lang="fr-FR" sz="1700" dirty="0" smtClean="0">
                <a:solidFill>
                  <a:schemeClr val="accent1">
                    <a:lumMod val="60000"/>
                    <a:lumOff val="40000"/>
                  </a:schemeClr>
                </a:solidFill>
              </a:rPr>
              <a:t/>
            </a:r>
            <a:br>
              <a:rPr lang="fr-FR" sz="1700" dirty="0" smtClean="0">
                <a:solidFill>
                  <a:schemeClr val="accent1">
                    <a:lumMod val="60000"/>
                    <a:lumOff val="40000"/>
                  </a:schemeClr>
                </a:solidFill>
              </a:rPr>
            </a:br>
            <a:r>
              <a:rPr lang="fr-FR" sz="1700" dirty="0" smtClean="0"/>
              <a:t/>
            </a:r>
            <a:br>
              <a:rPr lang="fr-FR" sz="1700" dirty="0" smtClean="0"/>
            </a:br>
            <a:r>
              <a:rPr lang="fr-FR" sz="1700" dirty="0" smtClean="0"/>
              <a:t>Ecouter (action)</a:t>
            </a:r>
            <a:br>
              <a:rPr lang="fr-FR" sz="1700" dirty="0" smtClean="0"/>
            </a:br>
            <a:r>
              <a:rPr lang="fr-FR" sz="1700" dirty="0" smtClean="0"/>
              <a:t>     Commenter </a:t>
            </a:r>
            <a:r>
              <a:rPr lang="fr-FR" sz="1700" dirty="0" smtClean="0">
                <a:solidFill>
                  <a:schemeClr val="tx1"/>
                </a:solidFill>
              </a:rPr>
              <a:t>= Ecouter une œuvre en l’éclairant (intention) de </a:t>
            </a:r>
            <a:br>
              <a:rPr lang="fr-FR" sz="1700" dirty="0" smtClean="0">
                <a:solidFill>
                  <a:schemeClr val="tx1"/>
                </a:solidFill>
              </a:rPr>
            </a:br>
            <a:r>
              <a:rPr lang="fr-FR" sz="1700" dirty="0" smtClean="0">
                <a:solidFill>
                  <a:schemeClr val="tx1"/>
                </a:solidFill>
              </a:rPr>
              <a:t>                remarques en vue d’une meilleure appréciation de cette pièce</a:t>
            </a:r>
            <a:br>
              <a:rPr lang="fr-FR" sz="1700" dirty="0" smtClean="0">
                <a:solidFill>
                  <a:schemeClr val="tx1"/>
                </a:solidFill>
              </a:rPr>
            </a:br>
            <a:r>
              <a:rPr lang="fr-FR" sz="1700" dirty="0" smtClean="0">
                <a:solidFill>
                  <a:schemeClr val="tx1"/>
                </a:solidFill>
              </a:rPr>
              <a:t>          </a:t>
            </a:r>
            <a:r>
              <a:rPr lang="fr-FR" sz="1700" dirty="0" smtClean="0"/>
              <a:t>Construire une culture</a:t>
            </a:r>
            <a:br>
              <a:rPr lang="fr-FR" sz="1700" dirty="0" smtClean="0"/>
            </a:br>
            <a:r>
              <a:rPr lang="fr-FR" sz="1700" dirty="0" smtClean="0"/>
              <a:t/>
            </a:r>
            <a:br>
              <a:rPr lang="fr-FR" sz="1700" dirty="0" smtClean="0"/>
            </a:br>
            <a:r>
              <a:rPr lang="fr-FR" sz="1700" dirty="0" smtClean="0"/>
              <a:t/>
            </a:r>
            <a:br>
              <a:rPr lang="fr-FR" sz="1700" dirty="0" smtClean="0"/>
            </a:br>
            <a:r>
              <a:rPr lang="fr-FR" sz="1700" dirty="0" smtClean="0"/>
              <a:t>Explorer (action)</a:t>
            </a:r>
            <a:br>
              <a:rPr lang="fr-FR" sz="1700" dirty="0" smtClean="0"/>
            </a:br>
            <a:r>
              <a:rPr lang="fr-FR" sz="1700" dirty="0" smtClean="0"/>
              <a:t>     Créer </a:t>
            </a:r>
            <a:r>
              <a:rPr lang="fr-FR" sz="1700" dirty="0" smtClean="0">
                <a:solidFill>
                  <a:schemeClr val="tx1"/>
                </a:solidFill>
              </a:rPr>
              <a:t>= organiser (intention)</a:t>
            </a:r>
            <a:br>
              <a:rPr lang="fr-FR" sz="1700" dirty="0" smtClean="0">
                <a:solidFill>
                  <a:schemeClr val="tx1"/>
                </a:solidFill>
              </a:rPr>
            </a:br>
            <a:r>
              <a:rPr lang="fr-FR" sz="1700" dirty="0" smtClean="0">
                <a:solidFill>
                  <a:schemeClr val="tx1"/>
                </a:solidFill>
              </a:rPr>
              <a:t>          </a:t>
            </a:r>
            <a:r>
              <a:rPr lang="fr-FR" sz="1700" dirty="0" smtClean="0"/>
              <a:t>Produire (projet)</a:t>
            </a:r>
            <a:br>
              <a:rPr lang="fr-FR" sz="1700" dirty="0" smtClean="0"/>
            </a:br>
            <a:r>
              <a:rPr lang="fr-FR" sz="1700" dirty="0" smtClean="0"/>
              <a:t/>
            </a:r>
            <a:br>
              <a:rPr lang="fr-FR" sz="1700" dirty="0" smtClean="0"/>
            </a:br>
            <a:r>
              <a:rPr lang="fr-FR" sz="1700" dirty="0"/>
              <a:t/>
            </a:r>
            <a:br>
              <a:rPr lang="fr-FR" sz="1700" dirty="0"/>
            </a:br>
            <a:r>
              <a:rPr lang="fr-FR" sz="1700" dirty="0" smtClean="0"/>
              <a:t>Echanger ( action)</a:t>
            </a:r>
            <a:br>
              <a:rPr lang="fr-FR" sz="1700" dirty="0" smtClean="0"/>
            </a:br>
            <a:r>
              <a:rPr lang="fr-FR" sz="1700" dirty="0" smtClean="0"/>
              <a:t>     Argumenter </a:t>
            </a:r>
            <a:r>
              <a:rPr lang="fr-FR" sz="1700" dirty="0" smtClean="0">
                <a:solidFill>
                  <a:schemeClr val="tx1"/>
                </a:solidFill>
              </a:rPr>
              <a:t>= développer une suite d’arguments</a:t>
            </a:r>
            <a:r>
              <a:rPr lang="fr-FR" sz="1700" dirty="0" smtClean="0"/>
              <a:t/>
            </a:r>
            <a:br>
              <a:rPr lang="fr-FR" sz="1700" dirty="0" smtClean="0"/>
            </a:br>
            <a:r>
              <a:rPr lang="fr-FR" sz="1700" dirty="0" smtClean="0"/>
              <a:t>          Débattre </a:t>
            </a:r>
            <a:r>
              <a:rPr lang="fr-FR" sz="1700" dirty="0" smtClean="0">
                <a:solidFill>
                  <a:schemeClr val="tx1"/>
                </a:solidFill>
              </a:rPr>
              <a:t>= Discuter en examinant les aspects contradictoires</a:t>
            </a:r>
            <a:r>
              <a:rPr lang="fr-FR" sz="1700" dirty="0" smtClean="0"/>
              <a:t/>
            </a:r>
            <a:br>
              <a:rPr lang="fr-FR" sz="1700" dirty="0" smtClean="0"/>
            </a:br>
            <a:r>
              <a:rPr lang="fr-FR" sz="1800" dirty="0" smtClean="0"/>
              <a:t/>
            </a:r>
            <a:br>
              <a:rPr lang="fr-FR" sz="1800" dirty="0" smtClean="0"/>
            </a:br>
            <a:r>
              <a:rPr lang="fr-FR" sz="1800" dirty="0" smtClean="0"/>
              <a:t/>
            </a:r>
            <a:br>
              <a:rPr lang="fr-FR" sz="1800" dirty="0" smtClean="0"/>
            </a:br>
            <a:r>
              <a:rPr lang="fr-FR" sz="1800" dirty="0"/>
              <a:t/>
            </a:r>
            <a:br>
              <a:rPr lang="fr-FR" sz="1800" dirty="0"/>
            </a:br>
            <a:r>
              <a:rPr lang="fr-FR" sz="1400" dirty="0" smtClean="0"/>
              <a:t/>
            </a:r>
            <a:br>
              <a:rPr lang="fr-FR" sz="1400" dirty="0" smtClean="0"/>
            </a:br>
            <a:r>
              <a:rPr lang="fr-FR" sz="1400" dirty="0"/>
              <a:t/>
            </a:r>
            <a:br>
              <a:rPr lang="fr-FR" sz="1400" dirty="0"/>
            </a:br>
            <a:r>
              <a:rPr lang="fr-FR" sz="1400" dirty="0" smtClean="0"/>
              <a:t/>
            </a:r>
            <a:br>
              <a:rPr lang="fr-FR" sz="1400" dirty="0" smtClean="0"/>
            </a:br>
            <a:endParaRPr lang="fr-FR" sz="1400" dirty="0"/>
          </a:p>
        </p:txBody>
      </p:sp>
      <p:sp>
        <p:nvSpPr>
          <p:cNvPr id="4" name="Espace réservé du pied de page 3"/>
          <p:cNvSpPr>
            <a:spLocks noGrp="1"/>
          </p:cNvSpPr>
          <p:nvPr>
            <p:ph type="ftr" sz="quarter" idx="11"/>
          </p:nvPr>
        </p:nvSpPr>
        <p:spPr/>
        <p:txBody>
          <a:bodyPr/>
          <a:lstStyle/>
          <a:p>
            <a:r>
              <a:rPr lang="fr-FR" smtClean="0"/>
              <a:t>Formations des Professeur(e)s d'Education musicale J.M. Eloire P. Hautecoeur  avril/mai 2016</a:t>
            </a:r>
            <a:endParaRPr lang="fr-FR"/>
          </a:p>
        </p:txBody>
      </p:sp>
      <p:sp>
        <p:nvSpPr>
          <p:cNvPr id="5" name="Flèche droite 4"/>
          <p:cNvSpPr/>
          <p:nvPr/>
        </p:nvSpPr>
        <p:spPr>
          <a:xfrm>
            <a:off x="1645920" y="567890"/>
            <a:ext cx="6920565" cy="442762"/>
          </a:xfrm>
          <a:prstGeom prst="right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8753473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Des attendus à chaque fin de cycle</a:t>
            </a:r>
            <a:br>
              <a:rPr lang="fr-FR" dirty="0" smtClean="0"/>
            </a:br>
            <a:r>
              <a:rPr lang="fr-FR" dirty="0" smtClean="0"/>
              <a:t>Chanter….</a:t>
            </a:r>
            <a:endParaRPr lang="fr-FR" dirty="0"/>
          </a:p>
        </p:txBody>
      </p:sp>
      <p:sp>
        <p:nvSpPr>
          <p:cNvPr id="3" name="Espace réservé du contenu 2"/>
          <p:cNvSpPr>
            <a:spLocks noGrp="1"/>
          </p:cNvSpPr>
          <p:nvPr>
            <p:ph idx="1"/>
          </p:nvPr>
        </p:nvSpPr>
        <p:spPr>
          <a:xfrm>
            <a:off x="796206" y="1465645"/>
            <a:ext cx="8596668" cy="4575717"/>
          </a:xfrm>
        </p:spPr>
        <p:txBody>
          <a:bodyPr>
            <a:normAutofit fontScale="85000" lnSpcReduction="10000"/>
          </a:bodyPr>
          <a:lstStyle/>
          <a:p>
            <a:pPr marL="0" indent="0">
              <a:buNone/>
            </a:pPr>
            <a:endParaRPr lang="fr-FR" dirty="0" smtClean="0"/>
          </a:p>
          <a:p>
            <a:pPr marL="0" indent="0">
              <a:buNone/>
            </a:pPr>
            <a:r>
              <a:rPr lang="fr-FR" dirty="0"/>
              <a:t>Cycle 2</a:t>
            </a:r>
          </a:p>
          <a:p>
            <a:endParaRPr lang="fr-FR" dirty="0"/>
          </a:p>
          <a:p>
            <a:pPr lvl="0"/>
            <a:r>
              <a:rPr lang="fr-FR" dirty="0"/>
              <a:t>Expérimenter sa voix parlée et chantée, explorer ses paramètres, la mobiliser au bénéfice d’une reproduction expressive</a:t>
            </a:r>
            <a:r>
              <a:rPr lang="fr-FR" dirty="0" smtClean="0"/>
              <a:t>.</a:t>
            </a:r>
          </a:p>
          <a:p>
            <a:pPr lvl="0"/>
            <a:endParaRPr lang="fr-FR" dirty="0"/>
          </a:p>
          <a:p>
            <a:pPr marL="0" indent="0">
              <a:buNone/>
            </a:pPr>
            <a:r>
              <a:rPr lang="fr-FR" dirty="0" smtClean="0"/>
              <a:t>Cycle </a:t>
            </a:r>
            <a:r>
              <a:rPr lang="fr-FR" dirty="0"/>
              <a:t>3</a:t>
            </a:r>
          </a:p>
          <a:p>
            <a:endParaRPr lang="fr-FR" dirty="0"/>
          </a:p>
          <a:p>
            <a:pPr lvl="0"/>
            <a:r>
              <a:rPr lang="fr-FR" dirty="0"/>
              <a:t>Identifier, choisir et mobiliser les techniques vocales et corporelles au service du sens et de l’expression</a:t>
            </a:r>
            <a:r>
              <a:rPr lang="fr-FR" dirty="0" smtClean="0"/>
              <a:t>.</a:t>
            </a:r>
          </a:p>
          <a:p>
            <a:pPr lvl="0"/>
            <a:endParaRPr lang="fr-FR" dirty="0"/>
          </a:p>
          <a:p>
            <a:pPr marL="0" indent="0">
              <a:buNone/>
            </a:pPr>
            <a:r>
              <a:rPr lang="fr-FR" dirty="0" smtClean="0"/>
              <a:t>Cycle 4</a:t>
            </a:r>
          </a:p>
          <a:p>
            <a:endParaRPr lang="fr-FR" dirty="0"/>
          </a:p>
          <a:p>
            <a:pPr lvl="0"/>
            <a:r>
              <a:rPr lang="fr-FR" dirty="0"/>
              <a:t>Mobiliser des techniques vocales et corporelles au service d’un projet d’interprétation ou de création</a:t>
            </a:r>
            <a:r>
              <a:rPr lang="fr-FR" dirty="0" smtClean="0"/>
              <a:t>.</a:t>
            </a:r>
            <a:endParaRPr lang="fr-FR" dirty="0"/>
          </a:p>
        </p:txBody>
      </p:sp>
      <p:sp>
        <p:nvSpPr>
          <p:cNvPr id="4" name="Espace réservé du pied de page 3"/>
          <p:cNvSpPr>
            <a:spLocks noGrp="1"/>
          </p:cNvSpPr>
          <p:nvPr>
            <p:ph type="ftr" sz="quarter" idx="11"/>
          </p:nvPr>
        </p:nvSpPr>
        <p:spPr/>
        <p:txBody>
          <a:bodyPr/>
          <a:lstStyle/>
          <a:p>
            <a:r>
              <a:rPr lang="fr-FR" smtClean="0"/>
              <a:t>Formations des Professeur(e)s d'Education musicale J.M. Eloire P. Hautecoeur  avril/mai 2016</a:t>
            </a:r>
            <a:endParaRPr lang="fr-FR"/>
          </a:p>
        </p:txBody>
      </p:sp>
    </p:spTree>
    <p:extLst>
      <p:ext uri="{BB962C8B-B14F-4D97-AF65-F5344CB8AC3E}">
        <p14:creationId xmlns:p14="http://schemas.microsoft.com/office/powerpoint/2010/main" val="41236714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Des attendus à chaque fin de cycle</a:t>
            </a:r>
            <a:br>
              <a:rPr lang="fr-FR" dirty="0" smtClean="0"/>
            </a:br>
            <a:r>
              <a:rPr lang="fr-FR" dirty="0" smtClean="0"/>
              <a:t>Ecouter…</a:t>
            </a:r>
            <a:endParaRPr lang="fr-FR" dirty="0"/>
          </a:p>
        </p:txBody>
      </p:sp>
      <p:sp>
        <p:nvSpPr>
          <p:cNvPr id="3" name="Espace réservé du contenu 2"/>
          <p:cNvSpPr>
            <a:spLocks noGrp="1"/>
          </p:cNvSpPr>
          <p:nvPr>
            <p:ph idx="1"/>
          </p:nvPr>
        </p:nvSpPr>
        <p:spPr>
          <a:xfrm>
            <a:off x="796206" y="1465645"/>
            <a:ext cx="8596668" cy="4575717"/>
          </a:xfrm>
        </p:spPr>
        <p:txBody>
          <a:bodyPr>
            <a:normAutofit fontScale="85000" lnSpcReduction="10000"/>
          </a:bodyPr>
          <a:lstStyle/>
          <a:p>
            <a:pPr marL="0" indent="0">
              <a:buNone/>
            </a:pPr>
            <a:endParaRPr lang="fr-FR" dirty="0" smtClean="0"/>
          </a:p>
          <a:p>
            <a:pPr marL="0" indent="0">
              <a:buNone/>
            </a:pPr>
            <a:r>
              <a:rPr lang="fr-FR" dirty="0"/>
              <a:t>Cycle 2</a:t>
            </a:r>
          </a:p>
          <a:p>
            <a:pPr marL="0" lvl="0" indent="0">
              <a:buNone/>
            </a:pPr>
            <a:endParaRPr lang="fr-FR" dirty="0"/>
          </a:p>
          <a:p>
            <a:pPr lvl="0"/>
            <a:r>
              <a:rPr lang="fr-FR" dirty="0"/>
              <a:t>Connaitre et mettre en œuvre les conditions d’une écoute attentive et précise</a:t>
            </a:r>
            <a:r>
              <a:rPr lang="fr-FR" dirty="0" smtClean="0"/>
              <a:t>.</a:t>
            </a:r>
          </a:p>
          <a:p>
            <a:pPr lvl="0"/>
            <a:endParaRPr lang="fr-FR" dirty="0"/>
          </a:p>
          <a:p>
            <a:pPr marL="0" indent="0">
              <a:buNone/>
            </a:pPr>
            <a:r>
              <a:rPr lang="fr-FR" dirty="0" smtClean="0"/>
              <a:t>Cycle </a:t>
            </a:r>
            <a:r>
              <a:rPr lang="fr-FR" dirty="0"/>
              <a:t>3</a:t>
            </a:r>
          </a:p>
          <a:p>
            <a:pPr lvl="0"/>
            <a:endParaRPr lang="fr-FR" dirty="0"/>
          </a:p>
          <a:p>
            <a:pPr lvl="0"/>
            <a:r>
              <a:rPr lang="fr-FR" dirty="0"/>
              <a:t>Mettre en lien des caractéristiques musicales d’œuvres différentes, les nommer et les présenter en lien avec d’autres savoirs construits par les enseignements (histoire, géographie, français, sciences etc</a:t>
            </a:r>
            <a:r>
              <a:rPr lang="fr-FR" dirty="0" smtClean="0"/>
              <a:t>.).</a:t>
            </a:r>
          </a:p>
          <a:p>
            <a:pPr lvl="0"/>
            <a:endParaRPr lang="fr-FR" dirty="0"/>
          </a:p>
          <a:p>
            <a:pPr marL="0" indent="0">
              <a:buNone/>
            </a:pPr>
            <a:r>
              <a:rPr lang="fr-FR" dirty="0" smtClean="0"/>
              <a:t>Cycle 4</a:t>
            </a:r>
          </a:p>
          <a:p>
            <a:endParaRPr lang="fr-FR" dirty="0"/>
          </a:p>
          <a:p>
            <a:pPr lvl="0"/>
            <a:r>
              <a:rPr lang="fr-FR" dirty="0" smtClean="0"/>
              <a:t>Identifier</a:t>
            </a:r>
            <a:r>
              <a:rPr lang="fr-FR" dirty="0"/>
              <a:t>, décrire, commenter une organisation musicale complexe et la situer dans un réseau de références musicales et artistiques diversifiées</a:t>
            </a:r>
            <a:r>
              <a:rPr lang="fr-FR" dirty="0" smtClean="0"/>
              <a:t>.</a:t>
            </a:r>
            <a:endParaRPr lang="fr-FR" dirty="0"/>
          </a:p>
        </p:txBody>
      </p:sp>
      <p:sp>
        <p:nvSpPr>
          <p:cNvPr id="4" name="Espace réservé du pied de page 3"/>
          <p:cNvSpPr>
            <a:spLocks noGrp="1"/>
          </p:cNvSpPr>
          <p:nvPr>
            <p:ph type="ftr" sz="quarter" idx="11"/>
          </p:nvPr>
        </p:nvSpPr>
        <p:spPr/>
        <p:txBody>
          <a:bodyPr/>
          <a:lstStyle/>
          <a:p>
            <a:r>
              <a:rPr lang="fr-FR" smtClean="0"/>
              <a:t>Formations des Professeur(e)s d'Education musicale J.M. Eloire P. Hautecoeur  avril/mai 2016</a:t>
            </a:r>
            <a:endParaRPr lang="fr-FR"/>
          </a:p>
        </p:txBody>
      </p:sp>
    </p:spTree>
    <p:extLst>
      <p:ext uri="{BB962C8B-B14F-4D97-AF65-F5344CB8AC3E}">
        <p14:creationId xmlns:p14="http://schemas.microsoft.com/office/powerpoint/2010/main" val="28212586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Des attendus à chaque fin de cycle</a:t>
            </a:r>
            <a:br>
              <a:rPr lang="fr-FR" dirty="0" smtClean="0"/>
            </a:br>
            <a:r>
              <a:rPr lang="fr-FR" dirty="0" smtClean="0"/>
              <a:t>Explorer…</a:t>
            </a:r>
            <a:endParaRPr lang="fr-FR" dirty="0"/>
          </a:p>
        </p:txBody>
      </p:sp>
      <p:sp>
        <p:nvSpPr>
          <p:cNvPr id="3" name="Espace réservé du contenu 2"/>
          <p:cNvSpPr>
            <a:spLocks noGrp="1"/>
          </p:cNvSpPr>
          <p:nvPr>
            <p:ph idx="1"/>
          </p:nvPr>
        </p:nvSpPr>
        <p:spPr>
          <a:xfrm>
            <a:off x="796206" y="1465645"/>
            <a:ext cx="8596668" cy="4477955"/>
          </a:xfrm>
        </p:spPr>
        <p:txBody>
          <a:bodyPr>
            <a:normAutofit fontScale="85000" lnSpcReduction="10000"/>
          </a:bodyPr>
          <a:lstStyle/>
          <a:p>
            <a:pPr marL="0" indent="0">
              <a:buNone/>
            </a:pPr>
            <a:endParaRPr lang="fr-FR" dirty="0" smtClean="0"/>
          </a:p>
          <a:p>
            <a:pPr marL="0" indent="0">
              <a:buNone/>
            </a:pPr>
            <a:r>
              <a:rPr lang="fr-FR" dirty="0"/>
              <a:t>Cycle 2</a:t>
            </a:r>
          </a:p>
          <a:p>
            <a:endParaRPr lang="fr-FR" dirty="0"/>
          </a:p>
          <a:p>
            <a:pPr lvl="0"/>
            <a:r>
              <a:rPr lang="fr-FR" dirty="0" smtClean="0"/>
              <a:t>Imaginer </a:t>
            </a:r>
            <a:r>
              <a:rPr lang="fr-FR" dirty="0"/>
              <a:t>des organisations simples ; créer des sons et maitriser leur succession.</a:t>
            </a:r>
          </a:p>
          <a:p>
            <a:pPr marL="0" indent="0">
              <a:buNone/>
            </a:pPr>
            <a:endParaRPr lang="fr-FR" dirty="0"/>
          </a:p>
          <a:p>
            <a:pPr marL="0" indent="0">
              <a:buNone/>
            </a:pPr>
            <a:r>
              <a:rPr lang="fr-FR" dirty="0" smtClean="0"/>
              <a:t>Cycle </a:t>
            </a:r>
            <a:r>
              <a:rPr lang="fr-FR" dirty="0"/>
              <a:t>3</a:t>
            </a:r>
          </a:p>
          <a:p>
            <a:endParaRPr lang="fr-FR" dirty="0"/>
          </a:p>
          <a:p>
            <a:pPr lvl="0"/>
            <a:r>
              <a:rPr lang="fr-FR" dirty="0" smtClean="0"/>
              <a:t>Explorer </a:t>
            </a:r>
            <a:r>
              <a:rPr lang="fr-FR" dirty="0"/>
              <a:t>les sons de la voix et de son environnement, imaginer des utilisations musicales, créer des organisations dans le temps d’un ensemble de sons sélectionnés.</a:t>
            </a:r>
          </a:p>
          <a:p>
            <a:pPr marL="0" indent="0">
              <a:buNone/>
            </a:pPr>
            <a:endParaRPr lang="fr-FR" dirty="0" smtClean="0"/>
          </a:p>
          <a:p>
            <a:pPr marL="0" indent="0">
              <a:buNone/>
            </a:pPr>
            <a:r>
              <a:rPr lang="fr-FR" dirty="0" smtClean="0"/>
              <a:t>Cycle 4</a:t>
            </a:r>
          </a:p>
          <a:p>
            <a:endParaRPr lang="fr-FR" dirty="0"/>
          </a:p>
          <a:p>
            <a:pPr lvl="0"/>
            <a:r>
              <a:rPr lang="fr-FR" dirty="0" smtClean="0"/>
              <a:t>Concevoir</a:t>
            </a:r>
            <a:r>
              <a:rPr lang="fr-FR" dirty="0"/>
              <a:t>, créer et réaliser des pièces musicales en référence à des styles, des œuvres, des contraintes d’interprétation ou de diffusion</a:t>
            </a:r>
            <a:r>
              <a:rPr lang="fr-FR" dirty="0" smtClean="0"/>
              <a:t>.</a:t>
            </a:r>
            <a:endParaRPr lang="fr-FR" dirty="0"/>
          </a:p>
        </p:txBody>
      </p:sp>
      <p:sp>
        <p:nvSpPr>
          <p:cNvPr id="4" name="Espace réservé du pied de page 3"/>
          <p:cNvSpPr>
            <a:spLocks noGrp="1"/>
          </p:cNvSpPr>
          <p:nvPr>
            <p:ph type="ftr" sz="quarter" idx="11"/>
          </p:nvPr>
        </p:nvSpPr>
        <p:spPr/>
        <p:txBody>
          <a:bodyPr/>
          <a:lstStyle/>
          <a:p>
            <a:r>
              <a:rPr lang="fr-FR" smtClean="0"/>
              <a:t>Formations des Professeur(e)s d'Education musicale J.M. Eloire P. Hautecoeur  avril/mai 2016</a:t>
            </a:r>
            <a:endParaRPr lang="fr-FR"/>
          </a:p>
        </p:txBody>
      </p:sp>
    </p:spTree>
    <p:extLst>
      <p:ext uri="{BB962C8B-B14F-4D97-AF65-F5344CB8AC3E}">
        <p14:creationId xmlns:p14="http://schemas.microsoft.com/office/powerpoint/2010/main" val="31845884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Des attendus à chaque fin de cycle</a:t>
            </a:r>
            <a:br>
              <a:rPr lang="fr-FR" dirty="0" smtClean="0"/>
            </a:br>
            <a:r>
              <a:rPr lang="fr-FR" dirty="0" smtClean="0"/>
              <a:t>Echanger….</a:t>
            </a:r>
            <a:endParaRPr lang="fr-FR" dirty="0"/>
          </a:p>
        </p:txBody>
      </p:sp>
      <p:sp>
        <p:nvSpPr>
          <p:cNvPr id="3" name="Espace réservé du contenu 2"/>
          <p:cNvSpPr>
            <a:spLocks noGrp="1"/>
          </p:cNvSpPr>
          <p:nvPr>
            <p:ph idx="1"/>
          </p:nvPr>
        </p:nvSpPr>
        <p:spPr>
          <a:xfrm>
            <a:off x="796206" y="1465645"/>
            <a:ext cx="8596668" cy="4575717"/>
          </a:xfrm>
        </p:spPr>
        <p:txBody>
          <a:bodyPr>
            <a:normAutofit fontScale="85000" lnSpcReduction="10000"/>
          </a:bodyPr>
          <a:lstStyle/>
          <a:p>
            <a:pPr marL="0" indent="0">
              <a:buNone/>
            </a:pPr>
            <a:endParaRPr lang="fr-FR" dirty="0" smtClean="0"/>
          </a:p>
          <a:p>
            <a:pPr marL="0" indent="0">
              <a:buNone/>
            </a:pPr>
            <a:r>
              <a:rPr lang="fr-FR" dirty="0"/>
              <a:t>Cycle 2</a:t>
            </a:r>
          </a:p>
          <a:p>
            <a:endParaRPr lang="fr-FR" dirty="0"/>
          </a:p>
          <a:p>
            <a:r>
              <a:rPr lang="fr-FR" dirty="0" smtClean="0"/>
              <a:t>Exprimer </a:t>
            </a:r>
            <a:r>
              <a:rPr lang="fr-FR" dirty="0"/>
              <a:t>sa sensibilité et exercer son esprit critique tout en respectant les gouts et points de vue de chacun.</a:t>
            </a:r>
          </a:p>
          <a:p>
            <a:pPr marL="0" indent="0">
              <a:buNone/>
            </a:pPr>
            <a:endParaRPr lang="fr-FR" dirty="0"/>
          </a:p>
          <a:p>
            <a:pPr marL="0" indent="0">
              <a:buNone/>
            </a:pPr>
            <a:r>
              <a:rPr lang="fr-FR" dirty="0" smtClean="0"/>
              <a:t>Cycle </a:t>
            </a:r>
            <a:r>
              <a:rPr lang="fr-FR" dirty="0"/>
              <a:t>3</a:t>
            </a:r>
          </a:p>
          <a:p>
            <a:endParaRPr lang="fr-FR" dirty="0"/>
          </a:p>
          <a:p>
            <a:r>
              <a:rPr lang="fr-FR" dirty="0" smtClean="0"/>
              <a:t>Développer </a:t>
            </a:r>
            <a:r>
              <a:rPr lang="fr-FR" dirty="0"/>
              <a:t>sa sensibilité, son esprit critique et s’enrichir de la diversité des gouts personnels et des esthétiques</a:t>
            </a:r>
          </a:p>
          <a:p>
            <a:pPr marL="0" indent="0">
              <a:buNone/>
            </a:pPr>
            <a:endParaRPr lang="fr-FR" dirty="0" smtClean="0"/>
          </a:p>
          <a:p>
            <a:pPr marL="0" indent="0">
              <a:buNone/>
            </a:pPr>
            <a:r>
              <a:rPr lang="fr-FR" dirty="0" smtClean="0"/>
              <a:t>Cycle 4</a:t>
            </a:r>
          </a:p>
          <a:p>
            <a:endParaRPr lang="fr-FR" dirty="0"/>
          </a:p>
          <a:p>
            <a:r>
              <a:rPr lang="fr-FR" dirty="0" smtClean="0"/>
              <a:t>Présenter </a:t>
            </a:r>
            <a:r>
              <a:rPr lang="fr-FR" dirty="0"/>
              <a:t>et justifier des choix d’interprétation et de création, justifier un avis sur une œuvre et défendre un point de vue en l’argumentant.</a:t>
            </a:r>
          </a:p>
        </p:txBody>
      </p:sp>
      <p:sp>
        <p:nvSpPr>
          <p:cNvPr id="4" name="Espace réservé du pied de page 3"/>
          <p:cNvSpPr>
            <a:spLocks noGrp="1"/>
          </p:cNvSpPr>
          <p:nvPr>
            <p:ph type="ftr" sz="quarter" idx="11"/>
          </p:nvPr>
        </p:nvSpPr>
        <p:spPr/>
        <p:txBody>
          <a:bodyPr/>
          <a:lstStyle/>
          <a:p>
            <a:r>
              <a:rPr lang="fr-FR" smtClean="0"/>
              <a:t>Formations des Professeur(e)s d'Education musicale J.M. Eloire P. Hautecoeur  avril/mai 2016</a:t>
            </a:r>
            <a:endParaRPr lang="fr-FR"/>
          </a:p>
        </p:txBody>
      </p:sp>
    </p:spTree>
    <p:extLst>
      <p:ext uri="{BB962C8B-B14F-4D97-AF65-F5344CB8AC3E}">
        <p14:creationId xmlns:p14="http://schemas.microsoft.com/office/powerpoint/2010/main" val="2601369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Un programme « </a:t>
            </a:r>
            <a:r>
              <a:rPr lang="fr-FR" dirty="0" err="1" smtClean="0"/>
              <a:t>soclé</a:t>
            </a:r>
            <a:r>
              <a:rPr lang="fr-FR" dirty="0" smtClean="0"/>
              <a:t> »</a:t>
            </a:r>
            <a:endParaRPr lang="fr-FR" dirty="0"/>
          </a:p>
        </p:txBody>
      </p:sp>
      <p:sp>
        <p:nvSpPr>
          <p:cNvPr id="3" name="Espace réservé du contenu 2"/>
          <p:cNvSpPr>
            <a:spLocks noGrp="1"/>
          </p:cNvSpPr>
          <p:nvPr>
            <p:ph idx="1"/>
          </p:nvPr>
        </p:nvSpPr>
        <p:spPr/>
        <p:txBody>
          <a:bodyPr/>
          <a:lstStyle/>
          <a:p>
            <a:pPr marL="0" indent="0">
              <a:buNone/>
            </a:pPr>
            <a:endParaRPr lang="fr-FR" dirty="0" smtClean="0"/>
          </a:p>
          <a:p>
            <a:pPr marL="0" indent="0">
              <a:buNone/>
            </a:pPr>
            <a:endParaRPr lang="fr-FR" dirty="0"/>
          </a:p>
          <a:p>
            <a:pPr marL="0" indent="0">
              <a:buNone/>
            </a:pPr>
            <a:endParaRPr lang="fr-FR" dirty="0" smtClean="0"/>
          </a:p>
          <a:p>
            <a:pPr marL="0" indent="0">
              <a:buNone/>
            </a:pPr>
            <a:r>
              <a:rPr lang="fr-FR" dirty="0"/>
              <a:t> </a:t>
            </a:r>
            <a:r>
              <a:rPr lang="fr-FR" dirty="0" smtClean="0"/>
              <a:t>                                  Quelques exemples au cycle 3</a:t>
            </a:r>
            <a:endParaRPr lang="fr-FR" dirty="0"/>
          </a:p>
        </p:txBody>
      </p:sp>
      <p:sp>
        <p:nvSpPr>
          <p:cNvPr id="4" name="Espace réservé du pied de page 3"/>
          <p:cNvSpPr>
            <a:spLocks noGrp="1"/>
          </p:cNvSpPr>
          <p:nvPr>
            <p:ph type="ftr" sz="quarter" idx="11"/>
          </p:nvPr>
        </p:nvSpPr>
        <p:spPr/>
        <p:txBody>
          <a:bodyPr/>
          <a:lstStyle/>
          <a:p>
            <a:r>
              <a:rPr lang="fr-FR" dirty="0" smtClean="0"/>
              <a:t>Formations des Professeur(e)s d'Education musicale J.M. </a:t>
            </a:r>
            <a:r>
              <a:rPr lang="fr-FR" dirty="0" err="1" smtClean="0"/>
              <a:t>Eloire</a:t>
            </a:r>
            <a:r>
              <a:rPr lang="fr-FR" dirty="0" smtClean="0"/>
              <a:t> P. Hautecoeur          avril/mai 2016</a:t>
            </a:r>
            <a:endParaRPr lang="fr-FR" dirty="0"/>
          </a:p>
        </p:txBody>
      </p:sp>
    </p:spTree>
    <p:extLst>
      <p:ext uri="{BB962C8B-B14F-4D97-AF65-F5344CB8AC3E}">
        <p14:creationId xmlns:p14="http://schemas.microsoft.com/office/powerpoint/2010/main" val="17420462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Espace réservé du contenu 4"/>
          <p:cNvPicPr>
            <a:picLocks noGrp="1" noChangeAspect="1"/>
          </p:cNvPicPr>
          <p:nvPr>
            <p:ph idx="1"/>
          </p:nvPr>
        </p:nvPicPr>
        <p:blipFill>
          <a:blip r:embed="rId2"/>
          <a:stretch>
            <a:fillRect/>
          </a:stretch>
        </p:blipFill>
        <p:spPr>
          <a:xfrm>
            <a:off x="671274" y="538352"/>
            <a:ext cx="8547232" cy="5503010"/>
          </a:xfrm>
          <a:prstGeom prst="rect">
            <a:avLst/>
          </a:prstGeom>
        </p:spPr>
      </p:pic>
      <p:sp>
        <p:nvSpPr>
          <p:cNvPr id="4" name="Espace réservé du pied de page 3"/>
          <p:cNvSpPr>
            <a:spLocks noGrp="1"/>
          </p:cNvSpPr>
          <p:nvPr>
            <p:ph type="ftr" sz="quarter" idx="11"/>
          </p:nvPr>
        </p:nvSpPr>
        <p:spPr/>
        <p:txBody>
          <a:bodyPr/>
          <a:lstStyle/>
          <a:p>
            <a:r>
              <a:rPr lang="fr-FR" smtClean="0"/>
              <a:t>Formations des Professeur(e)s d'Education musicale J.M. Eloire P. Hautecoeur  avril/mai 2016</a:t>
            </a:r>
            <a:endParaRPr lang="fr-FR"/>
          </a:p>
        </p:txBody>
      </p:sp>
    </p:spTree>
    <p:extLst>
      <p:ext uri="{BB962C8B-B14F-4D97-AF65-F5344CB8AC3E}">
        <p14:creationId xmlns:p14="http://schemas.microsoft.com/office/powerpoint/2010/main" val="403610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p:txBody>
          <a:bodyPr/>
          <a:lstStyle/>
          <a:p>
            <a:r>
              <a:rPr lang="fr-FR" smtClean="0"/>
              <a:t>Formations des Professeur(e)s d'Education musicale J.M. Eloire P. Hautecoeur  avril/mai 2016</a:t>
            </a:r>
            <a:endParaRPr lang="fr-FR"/>
          </a:p>
        </p:txBody>
      </p:sp>
      <p:graphicFrame>
        <p:nvGraphicFramePr>
          <p:cNvPr id="9" name="Objet 8"/>
          <p:cNvGraphicFramePr>
            <a:graphicFrameLocks noChangeAspect="1"/>
          </p:cNvGraphicFramePr>
          <p:nvPr>
            <p:extLst>
              <p:ext uri="{D42A27DB-BD31-4B8C-83A1-F6EECF244321}">
                <p14:modId xmlns:p14="http://schemas.microsoft.com/office/powerpoint/2010/main" val="992238428"/>
              </p:ext>
            </p:extLst>
          </p:nvPr>
        </p:nvGraphicFramePr>
        <p:xfrm>
          <a:off x="677334" y="125413"/>
          <a:ext cx="8292041" cy="5915949"/>
        </p:xfrm>
        <a:graphic>
          <a:graphicData uri="http://schemas.openxmlformats.org/presentationml/2006/ole">
            <mc:AlternateContent xmlns:mc="http://schemas.openxmlformats.org/markup-compatibility/2006">
              <mc:Choice xmlns:v="urn:schemas-microsoft-com:vml" Requires="v">
                <p:oleObj spid="_x0000_s2053" name="Document" r:id="rId3" imgW="5746651" imgH="6607522" progId="Word.Document.12">
                  <p:embed/>
                </p:oleObj>
              </mc:Choice>
              <mc:Fallback>
                <p:oleObj name="Document" r:id="rId3" imgW="5746651" imgH="6607522" progId="Word.Document.12">
                  <p:embed/>
                  <p:pic>
                    <p:nvPicPr>
                      <p:cNvPr id="0" name=""/>
                      <p:cNvPicPr/>
                      <p:nvPr/>
                    </p:nvPicPr>
                    <p:blipFill>
                      <a:blip r:embed="rId4"/>
                      <a:stretch>
                        <a:fillRect/>
                      </a:stretch>
                    </p:blipFill>
                    <p:spPr>
                      <a:xfrm>
                        <a:off x="677334" y="125413"/>
                        <a:ext cx="8292041" cy="5915949"/>
                      </a:xfrm>
                      <a:prstGeom prst="rect">
                        <a:avLst/>
                      </a:prstGeom>
                    </p:spPr>
                  </p:pic>
                </p:oleObj>
              </mc:Fallback>
            </mc:AlternateContent>
          </a:graphicData>
        </a:graphic>
      </p:graphicFrame>
    </p:spTree>
    <p:extLst>
      <p:ext uri="{BB962C8B-B14F-4D97-AF65-F5344CB8AC3E}">
        <p14:creationId xmlns:p14="http://schemas.microsoft.com/office/powerpoint/2010/main" val="2185568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Sommaire</a:t>
            </a:r>
            <a:endParaRPr lang="fr-FR" dirty="0"/>
          </a:p>
        </p:txBody>
      </p:sp>
      <p:sp>
        <p:nvSpPr>
          <p:cNvPr id="3" name="Espace réservé du contenu 2"/>
          <p:cNvSpPr>
            <a:spLocks noGrp="1"/>
          </p:cNvSpPr>
          <p:nvPr>
            <p:ph idx="1"/>
          </p:nvPr>
        </p:nvSpPr>
        <p:spPr/>
        <p:txBody>
          <a:bodyPr/>
          <a:lstStyle/>
          <a:p>
            <a:r>
              <a:rPr lang="fr-FR" dirty="0" smtClean="0"/>
              <a:t>Dans le cadre d’une réforme d’ampleur</a:t>
            </a:r>
          </a:p>
          <a:p>
            <a:r>
              <a:rPr lang="fr-FR" dirty="0" smtClean="0"/>
              <a:t>Une forme renouvelée</a:t>
            </a:r>
          </a:p>
          <a:p>
            <a:r>
              <a:rPr lang="fr-FR" dirty="0" smtClean="0"/>
              <a:t>De 2008 à 2015 </a:t>
            </a:r>
          </a:p>
          <a:p>
            <a:r>
              <a:rPr lang="fr-FR" dirty="0" smtClean="0"/>
              <a:t>Une approche renforcée par compétences</a:t>
            </a:r>
          </a:p>
          <a:p>
            <a:r>
              <a:rPr lang="fr-FR" dirty="0" smtClean="0"/>
              <a:t>Les quatre compétences travaillées progressivement complexifiées</a:t>
            </a:r>
          </a:p>
          <a:p>
            <a:r>
              <a:rPr lang="fr-FR" dirty="0" smtClean="0"/>
              <a:t>Des attendus de fin de cycle</a:t>
            </a:r>
          </a:p>
          <a:p>
            <a:r>
              <a:rPr lang="fr-FR" dirty="0" smtClean="0"/>
              <a:t>Un programme « </a:t>
            </a:r>
            <a:r>
              <a:rPr lang="fr-FR" dirty="0" err="1" smtClean="0"/>
              <a:t>soclé</a:t>
            </a:r>
            <a:r>
              <a:rPr lang="fr-FR" dirty="0" smtClean="0"/>
              <a:t> »</a:t>
            </a:r>
          </a:p>
          <a:p>
            <a:pPr marL="0" indent="0">
              <a:buNone/>
            </a:pPr>
            <a:endParaRPr lang="fr-FR" dirty="0"/>
          </a:p>
        </p:txBody>
      </p:sp>
      <p:sp>
        <p:nvSpPr>
          <p:cNvPr id="4" name="Espace réservé du pied de page 3"/>
          <p:cNvSpPr>
            <a:spLocks noGrp="1"/>
          </p:cNvSpPr>
          <p:nvPr>
            <p:ph type="ftr" sz="quarter" idx="11"/>
          </p:nvPr>
        </p:nvSpPr>
        <p:spPr/>
        <p:txBody>
          <a:bodyPr/>
          <a:lstStyle/>
          <a:p>
            <a:r>
              <a:rPr lang="fr-FR" smtClean="0"/>
              <a:t>Formations des Professeur(e)s d'Education musicale J.M. Eloire P. Hautecoeur  avril/mai 2016</a:t>
            </a:r>
            <a:endParaRPr lang="fr-FR"/>
          </a:p>
        </p:txBody>
      </p:sp>
    </p:spTree>
    <p:extLst>
      <p:ext uri="{BB962C8B-B14F-4D97-AF65-F5344CB8AC3E}">
        <p14:creationId xmlns:p14="http://schemas.microsoft.com/office/powerpoint/2010/main" val="18940917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L’éducation musicale dans le contexte de la réforme de la scolarité obligatoire</a:t>
            </a:r>
            <a:endParaRPr lang="fr-FR" dirty="0"/>
          </a:p>
        </p:txBody>
      </p:sp>
      <p:sp>
        <p:nvSpPr>
          <p:cNvPr id="3" name="Espace réservé du contenu 2"/>
          <p:cNvSpPr>
            <a:spLocks noGrp="1"/>
          </p:cNvSpPr>
          <p:nvPr>
            <p:ph idx="1"/>
          </p:nvPr>
        </p:nvSpPr>
        <p:spPr/>
        <p:txBody>
          <a:bodyPr>
            <a:normAutofit fontScale="85000" lnSpcReduction="20000"/>
          </a:bodyPr>
          <a:lstStyle/>
          <a:p>
            <a:r>
              <a:rPr lang="fr-FR" sz="2400" dirty="0" smtClean="0"/>
              <a:t>Réaffirmation de sa place dans la scolarité obligatoire</a:t>
            </a:r>
          </a:p>
          <a:p>
            <a:pPr marL="0" indent="0">
              <a:buNone/>
            </a:pPr>
            <a:r>
              <a:rPr lang="fr-FR" sz="2400" dirty="0" smtClean="0"/>
              <a:t>    Clairement rappelée dans le code de l’Education</a:t>
            </a:r>
          </a:p>
          <a:p>
            <a:endParaRPr lang="fr-FR" sz="2400" dirty="0" smtClean="0"/>
          </a:p>
          <a:p>
            <a:r>
              <a:rPr lang="fr-FR" sz="2400" dirty="0" smtClean="0"/>
              <a:t>Repose sur des programmes nationaux repensés ( élaborés par le CSP, complétés de ressources d’accompagnement)</a:t>
            </a:r>
          </a:p>
          <a:p>
            <a:endParaRPr lang="fr-FR" sz="2400" dirty="0"/>
          </a:p>
          <a:p>
            <a:r>
              <a:rPr lang="fr-FR" sz="2400" dirty="0" smtClean="0"/>
              <a:t>Qui viennent corroborer l’orientation de 2008, anticipatrice de la réforme qui touche désormais toutes les disciplines</a:t>
            </a:r>
          </a:p>
          <a:p>
            <a:endParaRPr lang="fr-FR" sz="2400" dirty="0" smtClean="0"/>
          </a:p>
          <a:p>
            <a:r>
              <a:rPr lang="fr-FR" sz="2400" dirty="0" smtClean="0"/>
              <a:t>Avec un parcours (PEAC) qui organise la multiplicité des initiatives et des opportunités</a:t>
            </a:r>
            <a:endParaRPr lang="fr-FR" sz="2400" dirty="0"/>
          </a:p>
        </p:txBody>
      </p:sp>
      <p:sp>
        <p:nvSpPr>
          <p:cNvPr id="4" name="Espace réservé du pied de page 3"/>
          <p:cNvSpPr>
            <a:spLocks noGrp="1"/>
          </p:cNvSpPr>
          <p:nvPr>
            <p:ph type="ftr" sz="quarter" idx="11"/>
          </p:nvPr>
        </p:nvSpPr>
        <p:spPr/>
        <p:txBody>
          <a:bodyPr/>
          <a:lstStyle/>
          <a:p>
            <a:r>
              <a:rPr lang="fr-FR" smtClean="0"/>
              <a:t>Formations des Professeur(e)s d'Education musicale J.M. Eloire P. Hautecoeur  avril/mai 2016</a:t>
            </a:r>
            <a:endParaRPr lang="fr-FR"/>
          </a:p>
        </p:txBody>
      </p:sp>
    </p:spTree>
    <p:extLst>
      <p:ext uri="{BB962C8B-B14F-4D97-AF65-F5344CB8AC3E}">
        <p14:creationId xmlns:p14="http://schemas.microsoft.com/office/powerpoint/2010/main" val="23496080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L’éducation musicale dans le contexte de la réforme de la scolarité obligatoire</a:t>
            </a:r>
            <a:endParaRPr lang="fr-FR" dirty="0"/>
          </a:p>
        </p:txBody>
      </p:sp>
      <p:sp>
        <p:nvSpPr>
          <p:cNvPr id="3" name="Espace réservé du contenu 2"/>
          <p:cNvSpPr>
            <a:spLocks noGrp="1"/>
          </p:cNvSpPr>
          <p:nvPr>
            <p:ph idx="1"/>
          </p:nvPr>
        </p:nvSpPr>
        <p:spPr/>
        <p:txBody>
          <a:bodyPr>
            <a:normAutofit/>
          </a:bodyPr>
          <a:lstStyle/>
          <a:p>
            <a:r>
              <a:rPr lang="fr-FR" sz="2400" dirty="0" smtClean="0"/>
              <a:t>Un programme par compétences</a:t>
            </a:r>
          </a:p>
          <a:p>
            <a:endParaRPr lang="fr-FR" sz="2400" dirty="0" smtClean="0"/>
          </a:p>
          <a:p>
            <a:r>
              <a:rPr lang="fr-FR" sz="2400" dirty="0" smtClean="0"/>
              <a:t>Un programme </a:t>
            </a:r>
            <a:r>
              <a:rPr lang="fr-FR" sz="2400" dirty="0" err="1" smtClean="0"/>
              <a:t>curriculaire</a:t>
            </a:r>
            <a:endParaRPr lang="fr-FR" sz="2400" dirty="0" smtClean="0"/>
          </a:p>
          <a:p>
            <a:endParaRPr lang="fr-FR" sz="2400" dirty="0"/>
          </a:p>
          <a:p>
            <a:r>
              <a:rPr lang="fr-FR" sz="2400" dirty="0" smtClean="0"/>
              <a:t>Un programme sans liste limitative donc qui en appelle à l’exercice de la libre responsabilité des professeur (e)s</a:t>
            </a:r>
          </a:p>
          <a:p>
            <a:endParaRPr lang="fr-FR" sz="2400" dirty="0" smtClean="0"/>
          </a:p>
          <a:p>
            <a:r>
              <a:rPr lang="fr-FR" sz="2400" dirty="0" smtClean="0"/>
              <a:t>Sans assujettissement à une chronologie</a:t>
            </a:r>
            <a:endParaRPr lang="fr-FR" sz="2400" dirty="0"/>
          </a:p>
        </p:txBody>
      </p:sp>
      <p:sp>
        <p:nvSpPr>
          <p:cNvPr id="4" name="Espace réservé du pied de page 3"/>
          <p:cNvSpPr>
            <a:spLocks noGrp="1"/>
          </p:cNvSpPr>
          <p:nvPr>
            <p:ph type="ftr" sz="quarter" idx="11"/>
          </p:nvPr>
        </p:nvSpPr>
        <p:spPr/>
        <p:txBody>
          <a:bodyPr/>
          <a:lstStyle/>
          <a:p>
            <a:r>
              <a:rPr lang="fr-FR" smtClean="0"/>
              <a:t>Formations des Professeur(e)s d'Education musicale J.M. Eloire P. Hautecoeur  avril/mai 2016</a:t>
            </a:r>
            <a:endParaRPr lang="fr-FR"/>
          </a:p>
        </p:txBody>
      </p:sp>
    </p:spTree>
    <p:extLst>
      <p:ext uri="{BB962C8B-B14F-4D97-AF65-F5344CB8AC3E}">
        <p14:creationId xmlns:p14="http://schemas.microsoft.com/office/powerpoint/2010/main" val="31449282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Enjeux</a:t>
            </a:r>
            <a:endParaRPr lang="fr-FR" dirty="0"/>
          </a:p>
        </p:txBody>
      </p:sp>
      <p:sp>
        <p:nvSpPr>
          <p:cNvPr id="3" name="Espace réservé du contenu 2"/>
          <p:cNvSpPr>
            <a:spLocks noGrp="1"/>
          </p:cNvSpPr>
          <p:nvPr>
            <p:ph idx="1"/>
          </p:nvPr>
        </p:nvSpPr>
        <p:spPr>
          <a:xfrm>
            <a:off x="677334" y="1379349"/>
            <a:ext cx="8596668" cy="4662013"/>
          </a:xfrm>
        </p:spPr>
        <p:txBody>
          <a:bodyPr/>
          <a:lstStyle/>
          <a:p>
            <a:pPr marL="0" indent="0">
              <a:buNone/>
            </a:pPr>
            <a:endParaRPr lang="fr-FR" dirty="0" smtClean="0"/>
          </a:p>
          <a:p>
            <a:pPr marL="0" indent="0">
              <a:buNone/>
            </a:pPr>
            <a:r>
              <a:rPr lang="fr-FR" dirty="0" smtClean="0">
                <a:solidFill>
                  <a:schemeClr val="accent2">
                    <a:lumMod val="75000"/>
                  </a:schemeClr>
                </a:solidFill>
              </a:rPr>
              <a:t>Un enjeu Majeur</a:t>
            </a:r>
            <a:r>
              <a:rPr lang="fr-FR" dirty="0" smtClean="0"/>
              <a:t>: Démocratiser la réussite ( faire mieux réussir tous les élèves)</a:t>
            </a:r>
          </a:p>
          <a:p>
            <a:pPr marL="0" indent="0">
              <a:buNone/>
            </a:pPr>
            <a:r>
              <a:rPr lang="fr-FR" dirty="0" smtClean="0">
                <a:solidFill>
                  <a:schemeClr val="accent2">
                    <a:lumMod val="75000"/>
                  </a:schemeClr>
                </a:solidFill>
              </a:rPr>
              <a:t>Des enjeux, par ailleurs:</a:t>
            </a:r>
          </a:p>
          <a:p>
            <a:pPr marL="0" indent="0">
              <a:buNone/>
            </a:pPr>
            <a:r>
              <a:rPr lang="fr-FR" b="1" dirty="0" smtClean="0"/>
              <a:t>Sociétaux</a:t>
            </a:r>
            <a:r>
              <a:rPr lang="fr-FR" dirty="0" smtClean="0"/>
              <a:t>: des citoyens éduqués moralement et civiquement</a:t>
            </a:r>
          </a:p>
          <a:p>
            <a:pPr marL="0" indent="0">
              <a:buNone/>
            </a:pPr>
            <a:r>
              <a:rPr lang="fr-FR" b="1" dirty="0" smtClean="0"/>
              <a:t>Scolaires</a:t>
            </a:r>
            <a:r>
              <a:rPr lang="fr-FR" dirty="0" smtClean="0"/>
              <a:t>: Accompagner les élèves dans leur scolarité Tisser entre les disciplines Renforcer le caractère signifiant des apprentissages </a:t>
            </a:r>
          </a:p>
          <a:p>
            <a:pPr marL="0" indent="0">
              <a:buNone/>
            </a:pPr>
            <a:r>
              <a:rPr lang="fr-FR" b="1" dirty="0" smtClean="0"/>
              <a:t>Pédagogiques</a:t>
            </a:r>
            <a:r>
              <a:rPr lang="fr-FR" dirty="0" smtClean="0"/>
              <a:t>: Pédagogies de projets- développement de toutes les formes d’intelligence (pensée divergente) – modalités pédagogiques diversifiées (connaissance en actes) valeur de l’imagination, de démarches de création</a:t>
            </a:r>
          </a:p>
          <a:p>
            <a:pPr marL="0" indent="0">
              <a:buNone/>
            </a:pPr>
            <a:r>
              <a:rPr lang="fr-FR" b="1" dirty="0" smtClean="0"/>
              <a:t>Culturels</a:t>
            </a:r>
            <a:r>
              <a:rPr lang="fr-FR" dirty="0" smtClean="0"/>
              <a:t>: apporter la culture nécessaire à tous acquisition de repères et goût pour la diversité</a:t>
            </a:r>
          </a:p>
          <a:p>
            <a:pPr marL="0" indent="0">
              <a:buNone/>
            </a:pPr>
            <a:r>
              <a:rPr lang="fr-FR" b="1" dirty="0" smtClean="0"/>
              <a:t>Artistiques</a:t>
            </a:r>
            <a:r>
              <a:rPr lang="fr-FR" dirty="0" smtClean="0"/>
              <a:t>  en développant l’expression au service de la sensibilité et du plaisir</a:t>
            </a:r>
          </a:p>
          <a:p>
            <a:pPr marL="0" indent="0">
              <a:buNone/>
            </a:pPr>
            <a:endParaRPr lang="fr-FR" dirty="0"/>
          </a:p>
          <a:p>
            <a:pPr marL="0" indent="0">
              <a:buNone/>
            </a:pPr>
            <a:endParaRPr lang="fr-FR" dirty="0" smtClean="0"/>
          </a:p>
          <a:p>
            <a:pPr marL="0" indent="0">
              <a:buNone/>
            </a:pPr>
            <a:endParaRPr lang="fr-FR" dirty="0"/>
          </a:p>
        </p:txBody>
      </p:sp>
      <p:sp>
        <p:nvSpPr>
          <p:cNvPr id="6" name="Espace réservé du pied de page 5"/>
          <p:cNvSpPr>
            <a:spLocks noGrp="1"/>
          </p:cNvSpPr>
          <p:nvPr>
            <p:ph type="ftr" sz="quarter" idx="11"/>
          </p:nvPr>
        </p:nvSpPr>
        <p:spPr/>
        <p:txBody>
          <a:bodyPr/>
          <a:lstStyle/>
          <a:p>
            <a:r>
              <a:rPr lang="fr-FR" smtClean="0"/>
              <a:t>Formations des Professeur(e)s d'Education musicale J.M. Eloire P. Hautecoeur  avril/mai 2016</a:t>
            </a:r>
            <a:endParaRPr lang="fr-FR"/>
          </a:p>
        </p:txBody>
      </p:sp>
    </p:spTree>
    <p:extLst>
      <p:ext uri="{BB962C8B-B14F-4D97-AF65-F5344CB8AC3E}">
        <p14:creationId xmlns:p14="http://schemas.microsoft.com/office/powerpoint/2010/main" val="2599796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61836" y="1322521"/>
            <a:ext cx="8596668" cy="3946903"/>
          </a:xfrm>
        </p:spPr>
        <p:txBody>
          <a:bodyPr>
            <a:normAutofit/>
          </a:bodyPr>
          <a:lstStyle/>
          <a:p>
            <a:pPr algn="ctr"/>
            <a:r>
              <a:rPr lang="fr-FR" dirty="0" smtClean="0"/>
              <a:t>L’éducation musicale </a:t>
            </a:r>
            <a:br>
              <a:rPr lang="fr-FR" dirty="0" smtClean="0"/>
            </a:br>
            <a:r>
              <a:rPr lang="fr-FR" dirty="0" smtClean="0"/>
              <a:t/>
            </a:r>
            <a:br>
              <a:rPr lang="fr-FR" dirty="0" smtClean="0"/>
            </a:br>
            <a:r>
              <a:rPr lang="fr-FR" dirty="0" smtClean="0"/>
              <a:t>dans les enseignements artistiques et culturels</a:t>
            </a:r>
            <a:br>
              <a:rPr lang="fr-FR" dirty="0" smtClean="0"/>
            </a:br>
            <a:r>
              <a:rPr lang="fr-FR" dirty="0"/>
              <a:t/>
            </a:r>
            <a:br>
              <a:rPr lang="fr-FR" dirty="0"/>
            </a:br>
            <a:r>
              <a:rPr lang="fr-FR" dirty="0" smtClean="0"/>
              <a:t>cycle 2 EAC, 3 EMU et CC et 4 EMU CC</a:t>
            </a:r>
            <a:endParaRPr lang="fr-FR" dirty="0"/>
          </a:p>
        </p:txBody>
      </p:sp>
      <p:sp>
        <p:nvSpPr>
          <p:cNvPr id="3" name="Espace réservé du pied de page 2"/>
          <p:cNvSpPr>
            <a:spLocks noGrp="1"/>
          </p:cNvSpPr>
          <p:nvPr>
            <p:ph type="ftr" sz="quarter" idx="11"/>
          </p:nvPr>
        </p:nvSpPr>
        <p:spPr/>
        <p:txBody>
          <a:bodyPr/>
          <a:lstStyle/>
          <a:p>
            <a:r>
              <a:rPr lang="fr-FR" smtClean="0"/>
              <a:t>Formations des Professeur(e)s d'Education musicale J.M. Eloire P. Hautecoeur  avril/mai 2016</a:t>
            </a:r>
            <a:endParaRPr lang="fr-FR"/>
          </a:p>
        </p:txBody>
      </p:sp>
    </p:spTree>
    <p:extLst>
      <p:ext uri="{BB962C8B-B14F-4D97-AF65-F5344CB8AC3E}">
        <p14:creationId xmlns:p14="http://schemas.microsoft.com/office/powerpoint/2010/main" val="15331600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77334" y="1162373"/>
            <a:ext cx="8596668" cy="4878989"/>
          </a:xfrm>
        </p:spPr>
        <p:txBody>
          <a:bodyPr>
            <a:normAutofit fontScale="92500" lnSpcReduction="20000"/>
          </a:bodyPr>
          <a:lstStyle/>
          <a:p>
            <a:pPr marL="0" lvl="2"/>
            <a:r>
              <a:rPr lang="fr-FR" altLang="fr-FR" sz="2000" dirty="0">
                <a:latin typeface="Calibri" panose="020F0502020204030204" pitchFamily="34" charset="0"/>
                <a:cs typeface="Calibri" panose="020F0502020204030204" pitchFamily="34" charset="0"/>
              </a:rPr>
              <a:t>Trois volets pour chaque cycle :</a:t>
            </a:r>
          </a:p>
          <a:p>
            <a:pPr marL="0" lvl="2">
              <a:buFont typeface="Wingdings" panose="05000000000000000000" pitchFamily="2" charset="2"/>
              <a:buChar char="§"/>
            </a:pPr>
            <a:r>
              <a:rPr lang="fr-FR" altLang="fr-FR" sz="2000" b="1" u="sng" dirty="0">
                <a:latin typeface="Calibri" panose="020F0502020204030204" pitchFamily="34" charset="0"/>
                <a:cs typeface="Calibri" panose="020F0502020204030204" pitchFamily="34" charset="0"/>
              </a:rPr>
              <a:t>Le volet 1 </a:t>
            </a:r>
            <a:r>
              <a:rPr lang="fr-FR" altLang="fr-FR" sz="2000" dirty="0">
                <a:latin typeface="Calibri" panose="020F0502020204030204" pitchFamily="34" charset="0"/>
                <a:cs typeface="Calibri" panose="020F0502020204030204" pitchFamily="34" charset="0"/>
              </a:rPr>
              <a:t>donne les </a:t>
            </a:r>
            <a:r>
              <a:rPr lang="fr-FR" altLang="fr-FR" sz="2000" b="1" dirty="0">
                <a:solidFill>
                  <a:srgbClr val="00B050"/>
                </a:solidFill>
                <a:latin typeface="Calibri" panose="020F0502020204030204" pitchFamily="34" charset="0"/>
                <a:cs typeface="Calibri" panose="020F0502020204030204" pitchFamily="34" charset="0"/>
              </a:rPr>
              <a:t>spécificités du cycle</a:t>
            </a:r>
            <a:r>
              <a:rPr lang="fr-FR" altLang="fr-FR" sz="2000" dirty="0">
                <a:latin typeface="Calibri" panose="020F0502020204030204" pitchFamily="34" charset="0"/>
                <a:cs typeface="Calibri" panose="020F0502020204030204" pitchFamily="34" charset="0"/>
              </a:rPr>
              <a:t>.</a:t>
            </a:r>
          </a:p>
          <a:p>
            <a:pPr marL="0" lvl="2">
              <a:buFont typeface="Wingdings" panose="05000000000000000000" pitchFamily="2" charset="2"/>
              <a:buChar char="§"/>
            </a:pPr>
            <a:r>
              <a:rPr lang="fr-FR" altLang="fr-FR" sz="2000" b="1" u="sng" dirty="0">
                <a:latin typeface="Calibri" panose="020F0502020204030204" pitchFamily="34" charset="0"/>
                <a:cs typeface="Calibri" panose="020F0502020204030204" pitchFamily="34" charset="0"/>
              </a:rPr>
              <a:t>Le volet 2 </a:t>
            </a:r>
            <a:r>
              <a:rPr lang="fr-FR" altLang="fr-FR" sz="2000" dirty="0">
                <a:latin typeface="Calibri" panose="020F0502020204030204" pitchFamily="34" charset="0"/>
                <a:cs typeface="Calibri" panose="020F0502020204030204" pitchFamily="34" charset="0"/>
              </a:rPr>
              <a:t>détaille les </a:t>
            </a:r>
            <a:r>
              <a:rPr lang="fr-FR" altLang="fr-FR" sz="2000" b="1" dirty="0">
                <a:solidFill>
                  <a:srgbClr val="00B050"/>
                </a:solidFill>
                <a:latin typeface="Calibri" panose="020F0502020204030204" pitchFamily="34" charset="0"/>
                <a:cs typeface="Calibri" panose="020F0502020204030204" pitchFamily="34" charset="0"/>
              </a:rPr>
              <a:t>contributions essentielles des différents enseignements aux cinq domaines du socle commun </a:t>
            </a:r>
            <a:r>
              <a:rPr lang="fr-FR" altLang="fr-FR" sz="2000" dirty="0">
                <a:latin typeface="Calibri" panose="020F0502020204030204" pitchFamily="34" charset="0"/>
                <a:cs typeface="Calibri" panose="020F0502020204030204" pitchFamily="34" charset="0"/>
              </a:rPr>
              <a:t>de connaissances, de compétences et de culture :</a:t>
            </a:r>
          </a:p>
          <a:p>
            <a:pPr lvl="3">
              <a:buFont typeface="Arial" panose="020B0604020202020204" pitchFamily="34" charset="0"/>
              <a:buChar char="•"/>
            </a:pPr>
            <a:r>
              <a:rPr lang="fr-FR" altLang="fr-FR" dirty="0">
                <a:latin typeface="Calibri" panose="020F0502020204030204" pitchFamily="34" charset="0"/>
                <a:cs typeface="Calibri" panose="020F0502020204030204" pitchFamily="34" charset="0"/>
              </a:rPr>
              <a:t>les langages pour penser et communiquer (Comprendre, s’exprimer en utilisant la langue française à l’oral et à l’écrit - Comprendre, s’exprimer en utilisant une langue étrangère et le cas échéant une langue régionale - Comprendre, s’exprimer en utilisant les langages mathématiques, scientifiques et informatiques - Comprendre, s’exprimer en utilisant les langages des arts et du corps) ;</a:t>
            </a:r>
          </a:p>
          <a:p>
            <a:pPr lvl="3">
              <a:buFont typeface="Arial" panose="020B0604020202020204" pitchFamily="34" charset="0"/>
              <a:buChar char="•"/>
            </a:pPr>
            <a:r>
              <a:rPr lang="fr-FR" altLang="fr-FR" dirty="0">
                <a:latin typeface="Calibri" panose="020F0502020204030204" pitchFamily="34" charset="0"/>
                <a:cs typeface="Calibri" panose="020F0502020204030204" pitchFamily="34" charset="0"/>
              </a:rPr>
              <a:t>les méthodes et outils pour apprendre ;</a:t>
            </a:r>
          </a:p>
          <a:p>
            <a:pPr lvl="3">
              <a:buFont typeface="Arial" panose="020B0604020202020204" pitchFamily="34" charset="0"/>
              <a:buChar char="•"/>
            </a:pPr>
            <a:r>
              <a:rPr lang="fr-FR" altLang="fr-FR" dirty="0">
                <a:latin typeface="Calibri" panose="020F0502020204030204" pitchFamily="34" charset="0"/>
                <a:cs typeface="Calibri" panose="020F0502020204030204" pitchFamily="34" charset="0"/>
              </a:rPr>
              <a:t>la formation de la personne et du citoyen ;</a:t>
            </a:r>
          </a:p>
          <a:p>
            <a:pPr lvl="3">
              <a:buFont typeface="Arial" panose="020B0604020202020204" pitchFamily="34" charset="0"/>
              <a:buChar char="•"/>
            </a:pPr>
            <a:r>
              <a:rPr lang="fr-FR" altLang="fr-FR" dirty="0">
                <a:latin typeface="Calibri" panose="020F0502020204030204" pitchFamily="34" charset="0"/>
                <a:cs typeface="Calibri" panose="020F0502020204030204" pitchFamily="34" charset="0"/>
              </a:rPr>
              <a:t>les systèmes naturels et les systèmes techniques ;</a:t>
            </a:r>
          </a:p>
          <a:p>
            <a:pPr lvl="3">
              <a:buFont typeface="Arial" panose="020B0604020202020204" pitchFamily="34" charset="0"/>
              <a:buChar char="•"/>
            </a:pPr>
            <a:r>
              <a:rPr lang="fr-FR" altLang="fr-FR" dirty="0">
                <a:latin typeface="Calibri" panose="020F0502020204030204" pitchFamily="34" charset="0"/>
                <a:cs typeface="Calibri" panose="020F0502020204030204" pitchFamily="34" charset="0"/>
              </a:rPr>
              <a:t>les représentations du monde et l’activité humaine.</a:t>
            </a:r>
          </a:p>
          <a:p>
            <a:pPr marL="0" lvl="2">
              <a:buFont typeface="Wingdings" panose="05000000000000000000" pitchFamily="2" charset="2"/>
              <a:buChar char="§"/>
            </a:pPr>
            <a:r>
              <a:rPr lang="fr-FR" altLang="fr-FR" sz="2000" b="1" u="sng" dirty="0">
                <a:latin typeface="Calibri" panose="020F0502020204030204" pitchFamily="34" charset="0"/>
                <a:cs typeface="Calibri" panose="020F0502020204030204" pitchFamily="34" charset="0"/>
              </a:rPr>
              <a:t>Le volet 3 </a:t>
            </a:r>
            <a:r>
              <a:rPr lang="fr-FR" altLang="fr-FR" sz="2000" dirty="0">
                <a:latin typeface="Calibri" panose="020F0502020204030204" pitchFamily="34" charset="0"/>
                <a:cs typeface="Calibri" panose="020F0502020204030204" pitchFamily="34" charset="0"/>
              </a:rPr>
              <a:t>décrit </a:t>
            </a:r>
            <a:r>
              <a:rPr lang="fr-FR" altLang="fr-FR" sz="2000" b="1" dirty="0">
                <a:solidFill>
                  <a:srgbClr val="00B050"/>
                </a:solidFill>
                <a:latin typeface="Calibri" panose="020F0502020204030204" pitchFamily="34" charset="0"/>
                <a:cs typeface="Calibri" panose="020F0502020204030204" pitchFamily="34" charset="0"/>
              </a:rPr>
              <a:t>les enseignements</a:t>
            </a:r>
            <a:r>
              <a:rPr lang="fr-FR" altLang="fr-FR" sz="2000" dirty="0">
                <a:latin typeface="Calibri" panose="020F0502020204030204" pitchFamily="34" charset="0"/>
                <a:cs typeface="Calibri" panose="020F0502020204030204" pitchFamily="34" charset="0"/>
              </a:rPr>
              <a:t>, on y trouve :</a:t>
            </a:r>
          </a:p>
          <a:p>
            <a:pPr lvl="3">
              <a:buFont typeface="Arial" panose="020B0604020202020204" pitchFamily="34" charset="0"/>
              <a:buChar char="•"/>
            </a:pPr>
            <a:r>
              <a:rPr lang="fr-FR" altLang="fr-FR" dirty="0">
                <a:latin typeface="Calibri" panose="020F0502020204030204" pitchFamily="34" charset="0"/>
                <a:cs typeface="Calibri" panose="020F0502020204030204" pitchFamily="34" charset="0"/>
              </a:rPr>
              <a:t>une présentation des objectifs de l’enseignement de la discipline au cycle concerné ;</a:t>
            </a:r>
          </a:p>
          <a:p>
            <a:pPr lvl="3">
              <a:buFont typeface="Arial" panose="020B0604020202020204" pitchFamily="34" charset="0"/>
              <a:buChar char="•"/>
            </a:pPr>
            <a:r>
              <a:rPr lang="fr-FR" altLang="fr-FR" dirty="0">
                <a:latin typeface="Calibri" panose="020F0502020204030204" pitchFamily="34" charset="0"/>
                <a:cs typeface="Calibri" panose="020F0502020204030204" pitchFamily="34" charset="0"/>
              </a:rPr>
              <a:t>les compétences travaillées ; </a:t>
            </a:r>
          </a:p>
          <a:p>
            <a:pPr lvl="3">
              <a:buFont typeface="Arial" panose="020B0604020202020204" pitchFamily="34" charset="0"/>
              <a:buChar char="•"/>
            </a:pPr>
            <a:r>
              <a:rPr lang="fr-FR" altLang="fr-FR" dirty="0">
                <a:latin typeface="Calibri" panose="020F0502020204030204" pitchFamily="34" charset="0"/>
                <a:cs typeface="Calibri" panose="020F0502020204030204" pitchFamily="34" charset="0"/>
              </a:rPr>
              <a:t>les attendus de fin de cycle détaillés dans des tableaux présentant les « Connaissances et compétences associées » et des « Exemples de situations, d’activités et de ressources pour l’élève »;</a:t>
            </a:r>
          </a:p>
          <a:p>
            <a:pPr lvl="3">
              <a:buFont typeface="Arial" panose="020B0604020202020204" pitchFamily="34" charset="0"/>
              <a:buChar char="•"/>
            </a:pPr>
            <a:r>
              <a:rPr lang="fr-FR" altLang="fr-FR" dirty="0">
                <a:latin typeface="Calibri" panose="020F0502020204030204" pitchFamily="34" charset="0"/>
                <a:cs typeface="Calibri" panose="020F0502020204030204" pitchFamily="34" charset="0"/>
              </a:rPr>
              <a:t>des croisements entre enseignements.</a:t>
            </a:r>
          </a:p>
          <a:p>
            <a:endParaRPr lang="fr-FR" dirty="0"/>
          </a:p>
        </p:txBody>
      </p:sp>
      <p:sp>
        <p:nvSpPr>
          <p:cNvPr id="4" name="ZoneTexte 3"/>
          <p:cNvSpPr txBox="1"/>
          <p:nvPr/>
        </p:nvSpPr>
        <p:spPr>
          <a:xfrm>
            <a:off x="2609731" y="484322"/>
            <a:ext cx="6664271" cy="523220"/>
          </a:xfrm>
          <a:prstGeom prst="rect">
            <a:avLst/>
          </a:prstGeom>
          <a:noFill/>
        </p:spPr>
        <p:txBody>
          <a:bodyPr wrap="square" rtlCol="0">
            <a:spAutoFit/>
          </a:bodyPr>
          <a:lstStyle/>
          <a:p>
            <a:r>
              <a:rPr lang="fr-FR" sz="2800" dirty="0" smtClean="0">
                <a:solidFill>
                  <a:srgbClr val="00B050"/>
                </a:solidFill>
              </a:rPr>
              <a:t>Une forme unifiée dans tous les cycles</a:t>
            </a:r>
            <a:endParaRPr lang="fr-FR" sz="2800" dirty="0">
              <a:solidFill>
                <a:srgbClr val="00B050"/>
              </a:solidFill>
            </a:endParaRPr>
          </a:p>
        </p:txBody>
      </p:sp>
      <p:sp>
        <p:nvSpPr>
          <p:cNvPr id="5" name="Espace réservé du pied de page 4"/>
          <p:cNvSpPr>
            <a:spLocks noGrp="1"/>
          </p:cNvSpPr>
          <p:nvPr>
            <p:ph type="ftr" sz="quarter" idx="11"/>
          </p:nvPr>
        </p:nvSpPr>
        <p:spPr/>
        <p:txBody>
          <a:bodyPr/>
          <a:lstStyle/>
          <a:p>
            <a:r>
              <a:rPr lang="fr-FR" smtClean="0"/>
              <a:t>Formations des Professeur(e)s d'Education musicale J.M. Eloire P. Hautecoeur  avril/mai 2016</a:t>
            </a:r>
            <a:endParaRPr lang="fr-FR"/>
          </a:p>
        </p:txBody>
      </p:sp>
    </p:spTree>
    <p:extLst>
      <p:ext uri="{BB962C8B-B14F-4D97-AF65-F5344CB8AC3E}">
        <p14:creationId xmlns:p14="http://schemas.microsoft.com/office/powerpoint/2010/main" val="12976484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77334" y="1162373"/>
            <a:ext cx="8596668" cy="4878989"/>
          </a:xfrm>
        </p:spPr>
        <p:txBody>
          <a:bodyPr>
            <a:normAutofit fontScale="92500" lnSpcReduction="20000"/>
          </a:bodyPr>
          <a:lstStyle/>
          <a:p>
            <a:endParaRPr lang="fr-FR" dirty="0"/>
          </a:p>
          <a:p>
            <a:r>
              <a:rPr lang="fr-FR" dirty="0" smtClean="0"/>
              <a:t>Une constante réaffirmée : l’éducation de la sensibilité par la sensibilité</a:t>
            </a:r>
          </a:p>
          <a:p>
            <a:endParaRPr lang="fr-FR" dirty="0"/>
          </a:p>
          <a:p>
            <a:r>
              <a:rPr lang="fr-FR" dirty="0"/>
              <a:t>Travail à partir de deux compétences Majeures Percevoir et Produire</a:t>
            </a:r>
          </a:p>
          <a:p>
            <a:pPr marL="0" indent="0">
              <a:buNone/>
            </a:pPr>
            <a:r>
              <a:rPr lang="fr-FR" dirty="0" smtClean="0"/>
              <a:t>« Prenant en compte la sensibilité et le plaisir de faire de la musique comme d’en écouter, l’éducation musicale apporte les savoirs culturels et techniques nécessaires au développement des capacités d’écoute et d’expression ».</a:t>
            </a:r>
          </a:p>
          <a:p>
            <a:endParaRPr lang="fr-FR" dirty="0"/>
          </a:p>
          <a:p>
            <a:r>
              <a:rPr lang="fr-FR" dirty="0" smtClean="0"/>
              <a:t>Deux démarches privilégiées: La démarche de projet La démarche de questionnement</a:t>
            </a:r>
          </a:p>
          <a:p>
            <a:endParaRPr lang="fr-FR" dirty="0"/>
          </a:p>
          <a:p>
            <a:r>
              <a:rPr lang="fr-FR" dirty="0" smtClean="0"/>
              <a:t>Des programmes </a:t>
            </a:r>
            <a:r>
              <a:rPr lang="fr-FR" dirty="0" err="1" smtClean="0"/>
              <a:t>spiralaires</a:t>
            </a:r>
            <a:r>
              <a:rPr lang="fr-FR" dirty="0" smtClean="0"/>
              <a:t>: les mêmes compétences sont travaillées avec une montée en complexité</a:t>
            </a:r>
          </a:p>
          <a:p>
            <a:endParaRPr lang="fr-FR" dirty="0"/>
          </a:p>
          <a:p>
            <a:r>
              <a:rPr lang="fr-FR" dirty="0"/>
              <a:t>L’Histoire des arts ne figure plus dans les programmes de cycle 2 mais commence au cycle 3</a:t>
            </a:r>
          </a:p>
          <a:p>
            <a:endParaRPr lang="fr-FR" dirty="0"/>
          </a:p>
        </p:txBody>
      </p:sp>
      <p:sp>
        <p:nvSpPr>
          <p:cNvPr id="4" name="ZoneTexte 3"/>
          <p:cNvSpPr txBox="1"/>
          <p:nvPr/>
        </p:nvSpPr>
        <p:spPr>
          <a:xfrm>
            <a:off x="3366453" y="437827"/>
            <a:ext cx="6664271" cy="523220"/>
          </a:xfrm>
          <a:prstGeom prst="rect">
            <a:avLst/>
          </a:prstGeom>
          <a:noFill/>
        </p:spPr>
        <p:txBody>
          <a:bodyPr wrap="square" rtlCol="0">
            <a:spAutoFit/>
          </a:bodyPr>
          <a:lstStyle/>
          <a:p>
            <a:r>
              <a:rPr lang="fr-FR" sz="2800" dirty="0" smtClean="0">
                <a:solidFill>
                  <a:srgbClr val="00B050"/>
                </a:solidFill>
              </a:rPr>
              <a:t>2008-2015</a:t>
            </a:r>
            <a:endParaRPr lang="fr-FR" sz="2800" dirty="0">
              <a:solidFill>
                <a:srgbClr val="00B050"/>
              </a:solidFill>
            </a:endParaRPr>
          </a:p>
        </p:txBody>
      </p:sp>
      <p:sp>
        <p:nvSpPr>
          <p:cNvPr id="2" name="Espace réservé du pied de page 1"/>
          <p:cNvSpPr>
            <a:spLocks noGrp="1"/>
          </p:cNvSpPr>
          <p:nvPr>
            <p:ph type="ftr" sz="quarter" idx="11"/>
          </p:nvPr>
        </p:nvSpPr>
        <p:spPr/>
        <p:txBody>
          <a:bodyPr/>
          <a:lstStyle/>
          <a:p>
            <a:r>
              <a:rPr lang="fr-FR" smtClean="0"/>
              <a:t>Formations des Professeur(e)s d'Education musicale J.M. Eloire P. Hautecoeur  avril/mai 2016</a:t>
            </a:r>
            <a:endParaRPr lang="fr-FR"/>
          </a:p>
        </p:txBody>
      </p:sp>
    </p:spTree>
    <p:extLst>
      <p:ext uri="{BB962C8B-B14F-4D97-AF65-F5344CB8AC3E}">
        <p14:creationId xmlns:p14="http://schemas.microsoft.com/office/powerpoint/2010/main" val="1591590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2441" y="609600"/>
            <a:ext cx="8731561" cy="1320800"/>
          </a:xfrm>
        </p:spPr>
        <p:txBody>
          <a:bodyPr/>
          <a:lstStyle/>
          <a:p>
            <a:r>
              <a:rPr lang="fr-FR" dirty="0" smtClean="0"/>
              <a:t>Les compétences: principes organisateurs </a:t>
            </a:r>
            <a:endParaRPr lang="fr-FR" dirty="0"/>
          </a:p>
        </p:txBody>
      </p:sp>
      <p:sp>
        <p:nvSpPr>
          <p:cNvPr id="3" name="Espace réservé du contenu 2"/>
          <p:cNvSpPr>
            <a:spLocks noGrp="1"/>
          </p:cNvSpPr>
          <p:nvPr>
            <p:ph idx="1"/>
          </p:nvPr>
        </p:nvSpPr>
        <p:spPr>
          <a:xfrm>
            <a:off x="677334" y="1704814"/>
            <a:ext cx="8596668" cy="4001041"/>
          </a:xfrm>
        </p:spPr>
        <p:txBody>
          <a:bodyPr>
            <a:normAutofit/>
          </a:bodyPr>
          <a:lstStyle/>
          <a:p>
            <a:r>
              <a:rPr lang="fr-FR" dirty="0" smtClean="0"/>
              <a:t>Trois niveaux de compétences en interaction:</a:t>
            </a:r>
          </a:p>
          <a:p>
            <a:endParaRPr lang="fr-FR" dirty="0" smtClean="0"/>
          </a:p>
          <a:p>
            <a:endParaRPr lang="fr-FR" dirty="0"/>
          </a:p>
          <a:p>
            <a:r>
              <a:rPr lang="fr-FR" dirty="0" smtClean="0"/>
              <a:t>Des compétences travaillées qui structurent les contenus d’enseignement</a:t>
            </a:r>
          </a:p>
          <a:p>
            <a:endParaRPr lang="fr-FR" dirty="0" smtClean="0"/>
          </a:p>
          <a:p>
            <a:endParaRPr lang="fr-FR" dirty="0" smtClean="0"/>
          </a:p>
          <a:p>
            <a:r>
              <a:rPr lang="fr-FR" dirty="0" smtClean="0"/>
              <a:t>Des compétences associées à des connaissances</a:t>
            </a:r>
          </a:p>
          <a:p>
            <a:endParaRPr lang="fr-FR" dirty="0" smtClean="0"/>
          </a:p>
          <a:p>
            <a:endParaRPr lang="fr-FR" dirty="0" smtClean="0"/>
          </a:p>
          <a:p>
            <a:r>
              <a:rPr lang="fr-FR" dirty="0" smtClean="0"/>
              <a:t>Des compétences attendues en fin de cycle</a:t>
            </a:r>
            <a:endParaRPr lang="fr-FR" dirty="0"/>
          </a:p>
        </p:txBody>
      </p:sp>
      <p:sp>
        <p:nvSpPr>
          <p:cNvPr id="4" name="Espace réservé du pied de page 3"/>
          <p:cNvSpPr>
            <a:spLocks noGrp="1"/>
          </p:cNvSpPr>
          <p:nvPr>
            <p:ph type="ftr" sz="quarter" idx="11"/>
          </p:nvPr>
        </p:nvSpPr>
        <p:spPr/>
        <p:txBody>
          <a:bodyPr/>
          <a:lstStyle/>
          <a:p>
            <a:r>
              <a:rPr lang="fr-FR" smtClean="0"/>
              <a:t>Formations des Professeur(e)s d'Education musicale J.M. Eloire P. Hautecoeur  avril/mai 2016</a:t>
            </a:r>
            <a:endParaRPr lang="fr-FR"/>
          </a:p>
        </p:txBody>
      </p:sp>
    </p:spTree>
    <p:extLst>
      <p:ext uri="{BB962C8B-B14F-4D97-AF65-F5344CB8AC3E}">
        <p14:creationId xmlns:p14="http://schemas.microsoft.com/office/powerpoint/2010/main" val="159874840"/>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218</TotalTime>
  <Words>1103</Words>
  <Application>Microsoft Office PowerPoint</Application>
  <PresentationFormat>Grand écran</PresentationFormat>
  <Paragraphs>192</Paragraphs>
  <Slides>18</Slides>
  <Notes>4</Notes>
  <HiddenSlides>0</HiddenSlides>
  <MMClips>0</MMClips>
  <ScaleCrop>false</ScaleCrop>
  <HeadingPairs>
    <vt:vector size="8" baseType="variant">
      <vt:variant>
        <vt:lpstr>Polices utilisées</vt:lpstr>
      </vt:variant>
      <vt:variant>
        <vt:i4>5</vt:i4>
      </vt:variant>
      <vt:variant>
        <vt:lpstr>Thème</vt:lpstr>
      </vt:variant>
      <vt:variant>
        <vt:i4>1</vt:i4>
      </vt:variant>
      <vt:variant>
        <vt:lpstr>Serveurs OLE incorporés</vt:lpstr>
      </vt:variant>
      <vt:variant>
        <vt:i4>1</vt:i4>
      </vt:variant>
      <vt:variant>
        <vt:lpstr>Titres des diapositives</vt:lpstr>
      </vt:variant>
      <vt:variant>
        <vt:i4>18</vt:i4>
      </vt:variant>
    </vt:vector>
  </HeadingPairs>
  <TitlesOfParts>
    <vt:vector size="25" baseType="lpstr">
      <vt:lpstr>Arial</vt:lpstr>
      <vt:lpstr>Calibri</vt:lpstr>
      <vt:lpstr>Trebuchet MS</vt:lpstr>
      <vt:lpstr>Wingdings</vt:lpstr>
      <vt:lpstr>Wingdings 3</vt:lpstr>
      <vt:lpstr>Facette</vt:lpstr>
      <vt:lpstr>Document</vt:lpstr>
      <vt:lpstr>L’éducation musicale cycleS 2,3 et 4</vt:lpstr>
      <vt:lpstr>Sommaire</vt:lpstr>
      <vt:lpstr>L’éducation musicale dans le contexte de la réforme de la scolarité obligatoire</vt:lpstr>
      <vt:lpstr>L’éducation musicale dans le contexte de la réforme de la scolarité obligatoire</vt:lpstr>
      <vt:lpstr>Enjeux</vt:lpstr>
      <vt:lpstr>L’éducation musicale   dans les enseignements artistiques et culturels  cycle 2 EAC, 3 EMU et CC et 4 EMU CC</vt:lpstr>
      <vt:lpstr>Présentation PowerPoint</vt:lpstr>
      <vt:lpstr>Présentation PowerPoint</vt:lpstr>
      <vt:lpstr>Les compétences: principes organisateurs </vt:lpstr>
      <vt:lpstr>Les quatre compétences travaillées</vt:lpstr>
      <vt:lpstr>            ACTION - INTENTION – PROJET  Chanter (action)     Interpréter =  Chanter en traduisant (intention) de manière                           personnelle les intentions d’un auteur          Réaliser des projets  (projet) d’interprétation et de création   Ecouter (action)      Commenter = Ecouter une œuvre en l’éclairant (intention) de                  remarques en vue d’une meilleure appréciation de cette pièce           Construire une culture   Explorer (action)      Créer = organiser (intention)           Produire (projet)   Echanger ( action)      Argumenter = développer une suite d’arguments           Débattre = Discuter en examinant les aspects contradictoires       </vt:lpstr>
      <vt:lpstr>Des attendus à chaque fin de cycle Chanter….</vt:lpstr>
      <vt:lpstr>Des attendus à chaque fin de cycle Ecouter…</vt:lpstr>
      <vt:lpstr>Des attendus à chaque fin de cycle Explorer…</vt:lpstr>
      <vt:lpstr>Des attendus à chaque fin de cycle Echanger….</vt:lpstr>
      <vt:lpstr>Un programme « soclé »</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L’éducation musicale cycle 2,3 et 4</dc:title>
  <dc:creator>Pierre Hautecoeur</dc:creator>
  <cp:lastModifiedBy>Pierre Hautecoeur</cp:lastModifiedBy>
  <cp:revision>28</cp:revision>
  <dcterms:created xsi:type="dcterms:W3CDTF">2016-04-18T16:29:00Z</dcterms:created>
  <dcterms:modified xsi:type="dcterms:W3CDTF">2016-07-08T15:14:35Z</dcterms:modified>
</cp:coreProperties>
</file>